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6362" r:id="rId1"/>
    <p:sldMasterId id="2147486372" r:id="rId2"/>
    <p:sldMasterId id="2147486386" r:id="rId3"/>
    <p:sldMasterId id="2147486398" r:id="rId4"/>
  </p:sldMasterIdLst>
  <p:notesMasterIdLst>
    <p:notesMasterId r:id="rId65"/>
  </p:notesMasterIdLst>
  <p:handoutMasterIdLst>
    <p:handoutMasterId r:id="rId66"/>
  </p:handoutMasterIdLst>
  <p:sldIdLst>
    <p:sldId id="1803" r:id="rId5"/>
    <p:sldId id="1608" r:id="rId6"/>
    <p:sldId id="1809" r:id="rId7"/>
    <p:sldId id="1610" r:id="rId8"/>
    <p:sldId id="1613" r:id="rId9"/>
    <p:sldId id="1757" r:id="rId10"/>
    <p:sldId id="1758" r:id="rId11"/>
    <p:sldId id="1788" r:id="rId12"/>
    <p:sldId id="1787" r:id="rId13"/>
    <p:sldId id="1799" r:id="rId14"/>
    <p:sldId id="1760" r:id="rId15"/>
    <p:sldId id="1783" r:id="rId16"/>
    <p:sldId id="1784" r:id="rId17"/>
    <p:sldId id="1785" r:id="rId18"/>
    <p:sldId id="1589" r:id="rId19"/>
    <p:sldId id="1665" r:id="rId20"/>
    <p:sldId id="1595" r:id="rId21"/>
    <p:sldId id="1679" r:id="rId22"/>
    <p:sldId id="1680" r:id="rId23"/>
    <p:sldId id="1771" r:id="rId24"/>
    <p:sldId id="1812" r:id="rId25"/>
    <p:sldId id="1596" r:id="rId26"/>
    <p:sldId id="1810" r:id="rId27"/>
    <p:sldId id="1811" r:id="rId28"/>
    <p:sldId id="1813" r:id="rId29"/>
    <p:sldId id="1681" r:id="rId30"/>
    <p:sldId id="1682" r:id="rId31"/>
    <p:sldId id="1769" r:id="rId32"/>
    <p:sldId id="1814" r:id="rId33"/>
    <p:sldId id="1770" r:id="rId34"/>
    <p:sldId id="1599" r:id="rId35"/>
    <p:sldId id="1708" r:id="rId36"/>
    <p:sldId id="1815" r:id="rId37"/>
    <p:sldId id="1689" r:id="rId38"/>
    <p:sldId id="1690" r:id="rId39"/>
    <p:sldId id="1774" r:id="rId40"/>
    <p:sldId id="1775" r:id="rId41"/>
    <p:sldId id="1776" r:id="rId42"/>
    <p:sldId id="1777" r:id="rId43"/>
    <p:sldId id="1816" r:id="rId44"/>
    <p:sldId id="1693" r:id="rId45"/>
    <p:sldId id="1695" r:id="rId46"/>
    <p:sldId id="1717" r:id="rId47"/>
    <p:sldId id="1718" r:id="rId48"/>
    <p:sldId id="1719" r:id="rId49"/>
    <p:sldId id="1735" r:id="rId50"/>
    <p:sldId id="1669" r:id="rId51"/>
    <p:sldId id="1699" r:id="rId52"/>
    <p:sldId id="1701" r:id="rId53"/>
    <p:sldId id="1720" r:id="rId54"/>
    <p:sldId id="1738" r:id="rId55"/>
    <p:sldId id="1817" r:id="rId56"/>
    <p:sldId id="1818" r:id="rId57"/>
    <p:sldId id="1819" r:id="rId58"/>
    <p:sldId id="1820" r:id="rId59"/>
    <p:sldId id="1821" r:id="rId60"/>
    <p:sldId id="1822" r:id="rId61"/>
    <p:sldId id="1807" r:id="rId62"/>
    <p:sldId id="1754" r:id="rId63"/>
    <p:sldId id="1804" r:id="rId64"/>
  </p:sldIdLst>
  <p:sldSz cx="11522075" cy="7200900"/>
  <p:notesSz cx="6807200" cy="9939338"/>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6907" algn="l" rtl="0" fontAlgn="base">
      <a:spcBef>
        <a:spcPct val="0"/>
      </a:spcBef>
      <a:spcAft>
        <a:spcPct val="0"/>
      </a:spcAft>
      <a:defRPr kern="1200">
        <a:solidFill>
          <a:schemeClr val="tx1"/>
        </a:solidFill>
        <a:latin typeface="Verdana" pitchFamily="34" charset="0"/>
        <a:ea typeface="+mn-ea"/>
        <a:cs typeface="+mn-cs"/>
      </a:defRPr>
    </a:lvl2pPr>
    <a:lvl3pPr marL="913810" algn="l" rtl="0" fontAlgn="base">
      <a:spcBef>
        <a:spcPct val="0"/>
      </a:spcBef>
      <a:spcAft>
        <a:spcPct val="0"/>
      </a:spcAft>
      <a:defRPr kern="1200">
        <a:solidFill>
          <a:schemeClr val="tx1"/>
        </a:solidFill>
        <a:latin typeface="Verdana" pitchFamily="34" charset="0"/>
        <a:ea typeface="+mn-ea"/>
        <a:cs typeface="+mn-cs"/>
      </a:defRPr>
    </a:lvl3pPr>
    <a:lvl4pPr marL="1370717" algn="l" rtl="0" fontAlgn="base">
      <a:spcBef>
        <a:spcPct val="0"/>
      </a:spcBef>
      <a:spcAft>
        <a:spcPct val="0"/>
      </a:spcAft>
      <a:defRPr kern="1200">
        <a:solidFill>
          <a:schemeClr val="tx1"/>
        </a:solidFill>
        <a:latin typeface="Verdana" pitchFamily="34" charset="0"/>
        <a:ea typeface="+mn-ea"/>
        <a:cs typeface="+mn-cs"/>
      </a:defRPr>
    </a:lvl4pPr>
    <a:lvl5pPr marL="1827622" algn="l" rtl="0" fontAlgn="base">
      <a:spcBef>
        <a:spcPct val="0"/>
      </a:spcBef>
      <a:spcAft>
        <a:spcPct val="0"/>
      </a:spcAft>
      <a:defRPr kern="1200">
        <a:solidFill>
          <a:schemeClr val="tx1"/>
        </a:solidFill>
        <a:latin typeface="Verdana" pitchFamily="34" charset="0"/>
        <a:ea typeface="+mn-ea"/>
        <a:cs typeface="+mn-cs"/>
      </a:defRPr>
    </a:lvl5pPr>
    <a:lvl6pPr marL="2284526" algn="l" defTabSz="913810" rtl="0" eaLnBrk="1" latinLnBrk="0" hangingPunct="1">
      <a:defRPr kern="1200">
        <a:solidFill>
          <a:schemeClr val="tx1"/>
        </a:solidFill>
        <a:latin typeface="Verdana" pitchFamily="34" charset="0"/>
        <a:ea typeface="+mn-ea"/>
        <a:cs typeface="+mn-cs"/>
      </a:defRPr>
    </a:lvl6pPr>
    <a:lvl7pPr marL="2741430" algn="l" defTabSz="913810" rtl="0" eaLnBrk="1" latinLnBrk="0" hangingPunct="1">
      <a:defRPr kern="1200">
        <a:solidFill>
          <a:schemeClr val="tx1"/>
        </a:solidFill>
        <a:latin typeface="Verdana" pitchFamily="34" charset="0"/>
        <a:ea typeface="+mn-ea"/>
        <a:cs typeface="+mn-cs"/>
      </a:defRPr>
    </a:lvl7pPr>
    <a:lvl8pPr marL="3198338" algn="l" defTabSz="913810" rtl="0" eaLnBrk="1" latinLnBrk="0" hangingPunct="1">
      <a:defRPr kern="1200">
        <a:solidFill>
          <a:schemeClr val="tx1"/>
        </a:solidFill>
        <a:latin typeface="Verdana" pitchFamily="34" charset="0"/>
        <a:ea typeface="+mn-ea"/>
        <a:cs typeface="+mn-cs"/>
      </a:defRPr>
    </a:lvl8pPr>
    <a:lvl9pPr marL="3655242" algn="l" defTabSz="91381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905" userDrawn="1">
          <p15:clr>
            <a:srgbClr val="A4A3A4"/>
          </p15:clr>
        </p15:guide>
        <p15:guide id="2" pos="2333" userDrawn="1">
          <p15:clr>
            <a:srgbClr val="A4A3A4"/>
          </p15:clr>
        </p15:guide>
        <p15:guide id="3" pos="3039" userDrawn="1">
          <p15:clr>
            <a:srgbClr val="A4A3A4"/>
          </p15:clr>
        </p15:guide>
        <p15:guide id="4" orient="horz" pos="2427"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pson" initials="S" lastIdx="6" clrIdx="0">
    <p:extLst>
      <p:ext uri="{19B8F6BF-5375-455C-9EA6-DF929625EA0E}">
        <p15:presenceInfo xmlns:p15="http://schemas.microsoft.com/office/powerpoint/2012/main" userId="Simpson" providerId="None"/>
      </p:ext>
    </p:extLst>
  </p:cmAuthor>
  <p:cmAuthor id="2" name="Martina Johnson" initials="MJ" lastIdx="1" clrIdx="1">
    <p:extLst>
      <p:ext uri="{19B8F6BF-5375-455C-9EA6-DF929625EA0E}">
        <p15:presenceInfo xmlns:p15="http://schemas.microsoft.com/office/powerpoint/2012/main" userId="S-1-5-21-260904799-4139013132-749056956-2774" providerId="AD"/>
      </p:ext>
    </p:extLst>
  </p:cmAuthor>
  <p:cmAuthor id="3" name="Merry Sari" initials="MS" lastIdx="23" clrIdx="2">
    <p:extLst>
      <p:ext uri="{19B8F6BF-5375-455C-9EA6-DF929625EA0E}">
        <p15:presenceInfo xmlns:p15="http://schemas.microsoft.com/office/powerpoint/2012/main" userId="S-1-5-21-260904799-4139013132-749056956-3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0"/>
    <a:srgbClr val="92D050"/>
    <a:srgbClr val="FFFFFF"/>
    <a:srgbClr val="003760"/>
    <a:srgbClr val="003366"/>
    <a:srgbClr val="F2F2F2"/>
    <a:srgbClr val="000000"/>
    <a:srgbClr val="009999"/>
    <a:srgbClr val="D0F4F8"/>
    <a:srgbClr val="65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6433" autoAdjust="0"/>
  </p:normalViewPr>
  <p:slideViewPr>
    <p:cSldViewPr snapToGrid="0">
      <p:cViewPr>
        <p:scale>
          <a:sx n="110" d="100"/>
          <a:sy n="110" d="100"/>
        </p:scale>
        <p:origin x="210" y="246"/>
      </p:cViewPr>
      <p:guideLst>
        <p:guide orient="horz" pos="1905"/>
        <p:guide pos="2333"/>
        <p:guide pos="3039"/>
        <p:guide orient="horz" pos="2427"/>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50" d="100"/>
        <a:sy n="50" d="100"/>
      </p:scale>
      <p:origin x="0" y="0"/>
    </p:cViewPr>
  </p:sorterViewPr>
  <p:notesViewPr>
    <p:cSldViewPr snapToGrid="0">
      <p:cViewPr varScale="1">
        <p:scale>
          <a:sx n="123" d="100"/>
          <a:sy n="123" d="100"/>
        </p:scale>
        <p:origin x="1860" y="90"/>
      </p:cViewPr>
      <p:guideLst>
        <p:guide orient="horz" pos="3131"/>
        <p:guide pos="2145"/>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erry.sari\AppData\Local\Microsoft\Windows\Temporary%20Internet%20Files\Content.Outlook\2BFEI6V7\ABS%20Estimated%20Resident%20Pop%20June%20201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melfp\drafts\Drawings%20&amp;%20Graphics\Precinct%20Structure%20Plans\78%20-%20Plumpton\Communications\Presentations\Minister%20and%20Industry%20-%202016\21%20Infrastructure%20costs\Copy%20of%20Development%20Values%20-%20from%20Mark%20Knudsen%2030%20May%201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none" spc="0" normalizeH="0" baseline="0">
                <a:solidFill>
                  <a:schemeClr val="bg1"/>
                </a:solidFill>
                <a:latin typeface="+mn-lt"/>
                <a:ea typeface="+mj-ea"/>
                <a:cs typeface="+mj-cs"/>
              </a:defRPr>
            </a:pPr>
            <a:r>
              <a:rPr lang="en-AU" sz="1800" dirty="0">
                <a:solidFill>
                  <a:schemeClr val="bg1"/>
                </a:solidFill>
                <a:latin typeface="+mn-lt"/>
              </a:rPr>
              <a:t>Population Growth of Victoria - 2004/05 - </a:t>
            </a:r>
            <a:r>
              <a:rPr lang="en-AU" sz="1800" dirty="0" smtClean="0">
                <a:solidFill>
                  <a:schemeClr val="bg1"/>
                </a:solidFill>
                <a:latin typeface="+mn-lt"/>
              </a:rPr>
              <a:t>2014/15</a:t>
            </a:r>
            <a:endParaRPr lang="en-AU" sz="1800" dirty="0">
              <a:solidFill>
                <a:schemeClr val="bg1"/>
              </a:solidFill>
              <a:latin typeface="+mn-lt"/>
            </a:endParaRPr>
          </a:p>
          <a:p>
            <a:pPr>
              <a:defRPr sz="1800">
                <a:solidFill>
                  <a:schemeClr val="bg1"/>
                </a:solidFill>
                <a:latin typeface="+mn-lt"/>
              </a:defRPr>
            </a:pPr>
            <a:r>
              <a:rPr lang="en-AU" sz="1400" b="0" dirty="0">
                <a:solidFill>
                  <a:schemeClr val="bg1"/>
                </a:solidFill>
                <a:latin typeface="+mn-lt"/>
              </a:rPr>
              <a:t>Source: ABS 3218.0  Regional Population Growth, Australia </a:t>
            </a:r>
          </a:p>
        </c:rich>
      </c:tx>
      <c:layout>
        <c:manualLayout>
          <c:xMode val="edge"/>
          <c:yMode val="edge"/>
          <c:x val="2.7417960900944061E-2"/>
          <c:y val="2.3852112395661096E-2"/>
        </c:manualLayout>
      </c:layout>
      <c:overlay val="1"/>
      <c:spPr>
        <a:noFill/>
        <a:ln>
          <a:noFill/>
        </a:ln>
        <a:effectLst/>
      </c:spPr>
      <c:txPr>
        <a:bodyPr rot="0" spcFirstLastPara="1" vertOverflow="ellipsis" vert="horz" wrap="square" anchor="ctr" anchorCtr="1"/>
        <a:lstStyle/>
        <a:p>
          <a:pPr>
            <a:defRPr sz="1800" b="1" i="0" u="none" strike="noStrike" kern="1200" cap="none" spc="0" normalizeH="0" baseline="0">
              <a:solidFill>
                <a:schemeClr val="bg1"/>
              </a:solidFill>
              <a:latin typeface="+mn-lt"/>
              <a:ea typeface="+mj-ea"/>
              <a:cs typeface="+mj-cs"/>
            </a:defRPr>
          </a:pPr>
          <a:endParaRPr lang="en-US"/>
        </a:p>
      </c:txPr>
    </c:title>
    <c:autoTitleDeleted val="0"/>
    <c:plotArea>
      <c:layout>
        <c:manualLayout>
          <c:layoutTarget val="inner"/>
          <c:xMode val="edge"/>
          <c:yMode val="edge"/>
          <c:x val="0.10254634012332618"/>
          <c:y val="0.19081040019698139"/>
          <c:w val="0.85731103146581478"/>
          <c:h val="0.71522697387377487"/>
        </c:manualLayout>
      </c:layout>
      <c:lineChart>
        <c:grouping val="standard"/>
        <c:varyColors val="0"/>
        <c:ser>
          <c:idx val="0"/>
          <c:order val="0"/>
          <c:tx>
            <c:strRef>
              <c:f>'LGA 2014'!$V$105</c:f>
              <c:strCache>
                <c:ptCount val="1"/>
                <c:pt idx="0">
                  <c:v>Total Victoria</c:v>
                </c:pt>
              </c:strCache>
            </c:strRef>
          </c:tx>
          <c:spPr>
            <a:ln w="22225" cap="rnd">
              <a:solidFill>
                <a:schemeClr val="accent1"/>
              </a:solidFill>
              <a:round/>
            </a:ln>
            <a:effectLst/>
          </c:spPr>
          <c:marker>
            <c:symbol val="none"/>
          </c:marker>
          <c:cat>
            <c:numRef>
              <c:f>'LGA 2014'!$W$104:$AG$104</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'LGA 2014'!$W$105:$AG$105</c:f>
              <c:numCache>
                <c:formatCode>_-* #,##0_-;\-* #,##0_-;_-* "-"??_-;_-@_-</c:formatCode>
                <c:ptCount val="11"/>
                <c:pt idx="0">
                  <c:v>62097</c:v>
                </c:pt>
                <c:pt idx="1">
                  <c:v>72020</c:v>
                </c:pt>
                <c:pt idx="2">
                  <c:v>92256</c:v>
                </c:pt>
                <c:pt idx="3">
                  <c:v>102853</c:v>
                </c:pt>
                <c:pt idx="4">
                  <c:v>115559</c:v>
                </c:pt>
                <c:pt idx="5">
                  <c:v>89167</c:v>
                </c:pt>
                <c:pt idx="6">
                  <c:v>76716</c:v>
                </c:pt>
                <c:pt idx="7">
                  <c:v>94704</c:v>
                </c:pt>
                <c:pt idx="8">
                  <c:v>102486</c:v>
                </c:pt>
                <c:pt idx="9">
                  <c:v>106660</c:v>
                </c:pt>
                <c:pt idx="10">
                  <c:v>95814</c:v>
                </c:pt>
              </c:numCache>
            </c:numRef>
          </c:val>
          <c:smooth val="0"/>
          <c:extLst xmlns:c16r2="http://schemas.microsoft.com/office/drawing/2015/06/chart">
            <c:ext xmlns:c16="http://schemas.microsoft.com/office/drawing/2014/chart" uri="{C3380CC4-5D6E-409C-BE32-E72D297353CC}">
              <c16:uniqueId val="{00000000-268B-4A7C-AD69-46BDD0BDB94B}"/>
            </c:ext>
          </c:extLst>
        </c:ser>
        <c:ser>
          <c:idx val="1"/>
          <c:order val="1"/>
          <c:tx>
            <c:strRef>
              <c:f>'LGA 2014'!$V$106</c:f>
              <c:strCache>
                <c:ptCount val="1"/>
                <c:pt idx="0">
                  <c:v>Growth areas</c:v>
                </c:pt>
              </c:strCache>
            </c:strRef>
          </c:tx>
          <c:spPr>
            <a:ln w="22225" cap="rnd">
              <a:solidFill>
                <a:srgbClr val="92D050"/>
              </a:solidFill>
              <a:round/>
            </a:ln>
            <a:effectLst/>
          </c:spPr>
          <c:marker>
            <c:symbol val="none"/>
          </c:marker>
          <c:cat>
            <c:numRef>
              <c:f>'LGA 2014'!$W$104:$AG$104</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'LGA 2014'!$W$106:$AG$106</c:f>
              <c:numCache>
                <c:formatCode>_-* #,##0_-;\-* #,##0_-;_-* "-"??_-;_-@_-</c:formatCode>
                <c:ptCount val="11"/>
                <c:pt idx="0">
                  <c:v>28961</c:v>
                </c:pt>
                <c:pt idx="1">
                  <c:v>28608</c:v>
                </c:pt>
                <c:pt idx="2">
                  <c:v>34664</c:v>
                </c:pt>
                <c:pt idx="3">
                  <c:v>38581</c:v>
                </c:pt>
                <c:pt idx="4">
                  <c:v>43575</c:v>
                </c:pt>
                <c:pt idx="5">
                  <c:v>42976</c:v>
                </c:pt>
                <c:pt idx="6">
                  <c:v>40697</c:v>
                </c:pt>
                <c:pt idx="7">
                  <c:v>42050</c:v>
                </c:pt>
                <c:pt idx="8">
                  <c:v>41727</c:v>
                </c:pt>
                <c:pt idx="9">
                  <c:v>41741</c:v>
                </c:pt>
                <c:pt idx="10">
                  <c:v>42072</c:v>
                </c:pt>
              </c:numCache>
            </c:numRef>
          </c:val>
          <c:smooth val="0"/>
          <c:extLst xmlns:c16r2="http://schemas.microsoft.com/office/drawing/2015/06/chart">
            <c:ext xmlns:c16="http://schemas.microsoft.com/office/drawing/2014/chart" uri="{C3380CC4-5D6E-409C-BE32-E72D297353CC}">
              <c16:uniqueId val="{00000001-268B-4A7C-AD69-46BDD0BDB94B}"/>
            </c:ext>
          </c:extLst>
        </c:ser>
        <c:ser>
          <c:idx val="2"/>
          <c:order val="2"/>
          <c:tx>
            <c:strRef>
              <c:f>'LGA 2014'!$V$107</c:f>
              <c:strCache>
                <c:ptCount val="1"/>
                <c:pt idx="0">
                  <c:v>Rest of Melbourne</c:v>
                </c:pt>
              </c:strCache>
            </c:strRef>
          </c:tx>
          <c:spPr>
            <a:ln w="22225" cap="rnd">
              <a:solidFill>
                <a:schemeClr val="accent5"/>
              </a:solidFill>
              <a:round/>
            </a:ln>
            <a:effectLst/>
          </c:spPr>
          <c:marker>
            <c:symbol val="none"/>
          </c:marker>
          <c:cat>
            <c:numRef>
              <c:f>'LGA 2014'!$W$104:$AG$104</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'LGA 2014'!$W$107:$AG$107</c:f>
              <c:numCache>
                <c:formatCode>_-* #,##0_-;\-* #,##0_-;_-* "-"??_-;_-@_-</c:formatCode>
                <c:ptCount val="11"/>
                <c:pt idx="0">
                  <c:v>25857</c:v>
                </c:pt>
                <c:pt idx="1">
                  <c:v>34061</c:v>
                </c:pt>
                <c:pt idx="2">
                  <c:v>46314</c:v>
                </c:pt>
                <c:pt idx="3">
                  <c:v>50732</c:v>
                </c:pt>
                <c:pt idx="4">
                  <c:v>56398</c:v>
                </c:pt>
                <c:pt idx="5">
                  <c:v>30792</c:v>
                </c:pt>
                <c:pt idx="6">
                  <c:v>22528</c:v>
                </c:pt>
                <c:pt idx="7">
                  <c:v>40182</c:v>
                </c:pt>
                <c:pt idx="8">
                  <c:v>49616</c:v>
                </c:pt>
                <c:pt idx="9">
                  <c:v>53428</c:v>
                </c:pt>
                <c:pt idx="10">
                  <c:v>46007</c:v>
                </c:pt>
              </c:numCache>
            </c:numRef>
          </c:val>
          <c:smooth val="0"/>
          <c:extLst xmlns:c16r2="http://schemas.microsoft.com/office/drawing/2015/06/chart">
            <c:ext xmlns:c16="http://schemas.microsoft.com/office/drawing/2014/chart" uri="{C3380CC4-5D6E-409C-BE32-E72D297353CC}">
              <c16:uniqueId val="{00000002-268B-4A7C-AD69-46BDD0BDB94B}"/>
            </c:ext>
          </c:extLst>
        </c:ser>
        <c:ser>
          <c:idx val="3"/>
          <c:order val="3"/>
          <c:tx>
            <c:strRef>
              <c:f>'LGA 2014'!$V$108</c:f>
              <c:strCache>
                <c:ptCount val="1"/>
                <c:pt idx="0">
                  <c:v>Melbourne Total</c:v>
                </c:pt>
              </c:strCache>
            </c:strRef>
          </c:tx>
          <c:spPr>
            <a:ln w="22225" cap="rnd">
              <a:solidFill>
                <a:schemeClr val="accent1">
                  <a:lumMod val="60000"/>
                </a:schemeClr>
              </a:solidFill>
              <a:round/>
            </a:ln>
            <a:effectLst/>
          </c:spPr>
          <c:marker>
            <c:symbol val="none"/>
          </c:marker>
          <c:cat>
            <c:numRef>
              <c:f>'LGA 2014'!$W$104:$AG$104</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'LGA 2014'!$W$108:$AG$108</c:f>
              <c:numCache>
                <c:formatCode>_-* #,##0_-;\-* #,##0_-;_-* "-"??_-;_-@_-</c:formatCode>
                <c:ptCount val="11"/>
                <c:pt idx="0">
                  <c:v>54818</c:v>
                </c:pt>
                <c:pt idx="1">
                  <c:v>62669</c:v>
                </c:pt>
                <c:pt idx="2">
                  <c:v>80978</c:v>
                </c:pt>
                <c:pt idx="3">
                  <c:v>89313</c:v>
                </c:pt>
                <c:pt idx="4">
                  <c:v>99973</c:v>
                </c:pt>
                <c:pt idx="5">
                  <c:v>73768</c:v>
                </c:pt>
                <c:pt idx="6">
                  <c:v>63225</c:v>
                </c:pt>
                <c:pt idx="7">
                  <c:v>82232</c:v>
                </c:pt>
                <c:pt idx="8">
                  <c:v>91343</c:v>
                </c:pt>
                <c:pt idx="9">
                  <c:v>95169</c:v>
                </c:pt>
                <c:pt idx="10">
                  <c:v>88079</c:v>
                </c:pt>
              </c:numCache>
            </c:numRef>
          </c:val>
          <c:smooth val="0"/>
          <c:extLst xmlns:c16r2="http://schemas.microsoft.com/office/drawing/2015/06/chart">
            <c:ext xmlns:c16="http://schemas.microsoft.com/office/drawing/2014/chart" uri="{C3380CC4-5D6E-409C-BE32-E72D297353CC}">
              <c16:uniqueId val="{00000003-268B-4A7C-AD69-46BDD0BDB94B}"/>
            </c:ext>
          </c:extLst>
        </c:ser>
        <c:ser>
          <c:idx val="4"/>
          <c:order val="4"/>
          <c:tx>
            <c:strRef>
              <c:f>'LGA 2014'!$V$109</c:f>
              <c:strCache>
                <c:ptCount val="1"/>
                <c:pt idx="0">
                  <c:v>Rest of Victoria</c:v>
                </c:pt>
              </c:strCache>
            </c:strRef>
          </c:tx>
          <c:spPr>
            <a:ln w="22225" cap="rnd">
              <a:solidFill>
                <a:schemeClr val="accent3">
                  <a:lumMod val="60000"/>
                </a:schemeClr>
              </a:solidFill>
              <a:round/>
            </a:ln>
            <a:effectLst/>
          </c:spPr>
          <c:marker>
            <c:symbol val="none"/>
          </c:marker>
          <c:cat>
            <c:numRef>
              <c:f>'LGA 2014'!$W$104:$AG$104</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'LGA 2014'!$W$109:$AG$109</c:f>
              <c:numCache>
                <c:formatCode>_-* #,##0_-;\-* #,##0_-;_-* "-"??_-;_-@_-</c:formatCode>
                <c:ptCount val="11"/>
                <c:pt idx="0">
                  <c:v>7279</c:v>
                </c:pt>
                <c:pt idx="1">
                  <c:v>9351</c:v>
                </c:pt>
                <c:pt idx="2">
                  <c:v>11278</c:v>
                </c:pt>
                <c:pt idx="3">
                  <c:v>13540</c:v>
                </c:pt>
                <c:pt idx="4">
                  <c:v>15586</c:v>
                </c:pt>
                <c:pt idx="5">
                  <c:v>15399</c:v>
                </c:pt>
                <c:pt idx="6">
                  <c:v>13491</c:v>
                </c:pt>
                <c:pt idx="7">
                  <c:v>12472</c:v>
                </c:pt>
                <c:pt idx="8">
                  <c:v>11143</c:v>
                </c:pt>
                <c:pt idx="9">
                  <c:v>11491</c:v>
                </c:pt>
                <c:pt idx="10">
                  <c:v>7735</c:v>
                </c:pt>
              </c:numCache>
            </c:numRef>
          </c:val>
          <c:smooth val="0"/>
          <c:extLst xmlns:c16r2="http://schemas.microsoft.com/office/drawing/2015/06/chart">
            <c:ext xmlns:c16="http://schemas.microsoft.com/office/drawing/2014/chart" uri="{C3380CC4-5D6E-409C-BE32-E72D297353CC}">
              <c16:uniqueId val="{00000004-268B-4A7C-AD69-46BDD0BDB94B}"/>
            </c:ext>
          </c:extLst>
        </c:ser>
        <c:dLbls>
          <c:showLegendKey val="0"/>
          <c:showVal val="0"/>
          <c:showCatName val="0"/>
          <c:showSerName val="0"/>
          <c:showPercent val="0"/>
          <c:showBubbleSize val="0"/>
        </c:dLbls>
        <c:smooth val="0"/>
        <c:axId val="141017456"/>
        <c:axId val="141018016"/>
      </c:lineChart>
      <c:catAx>
        <c:axId val="141017456"/>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41018016"/>
        <c:crosses val="autoZero"/>
        <c:auto val="1"/>
        <c:lblAlgn val="ctr"/>
        <c:lblOffset val="100"/>
        <c:noMultiLvlLbl val="0"/>
      </c:catAx>
      <c:valAx>
        <c:axId val="141018016"/>
        <c:scaling>
          <c:orientation val="minMax"/>
        </c:scaling>
        <c:delete val="0"/>
        <c:axPos val="l"/>
        <c:majorGridlines>
          <c:spPr>
            <a:ln w="9525" cap="flat" cmpd="sng" algn="ctr">
              <a:solidFill>
                <a:schemeClr val="dk1">
                  <a:lumMod val="15000"/>
                  <a:lumOff val="85000"/>
                  <a:alpha val="54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101745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rgbClr val="92D050"/>
              </a:solidFill>
              <a:ln>
                <a:noFill/>
              </a:ln>
              <a:effectLst>
                <a:outerShdw blurRad="254000" sx="102000" sy="102000" algn="ctr" rotWithShape="0">
                  <a:prstClr val="black">
                    <a:alpha val="20000"/>
                  </a:prstClr>
                </a:outerShdw>
              </a:effectLst>
            </c:spPr>
          </c:dPt>
          <c:dPt>
            <c:idx val="2"/>
            <c:bubble3D val="0"/>
            <c:spPr>
              <a:solidFill>
                <a:schemeClr val="accent4"/>
              </a:solidFill>
              <a:ln>
                <a:noFill/>
              </a:ln>
              <a:effectLst>
                <a:outerShdw blurRad="254000" sx="102000" sy="102000" algn="ctr" rotWithShape="0">
                  <a:prstClr val="black">
                    <a:alpha val="20000"/>
                  </a:prstClr>
                </a:outerShdw>
              </a:effectLst>
            </c:spPr>
          </c:dPt>
          <c:dPt>
            <c:idx val="3"/>
            <c:bubble3D val="0"/>
            <c:spPr>
              <a:solidFill>
                <a:schemeClr val="accent1">
                  <a:lumMod val="60000"/>
                </a:schemeClr>
              </a:solidFill>
              <a:ln>
                <a:noFill/>
              </a:ln>
              <a:effectLst>
                <a:outerShdw blurRad="254000" sx="102000" sy="102000" algn="ctr" rotWithShape="0">
                  <a:prstClr val="black">
                    <a:alpha val="20000"/>
                  </a:prstClr>
                </a:outerShdw>
              </a:effectLst>
            </c:spPr>
          </c:dPt>
          <c:dPt>
            <c:idx val="4"/>
            <c:bubble3D val="0"/>
            <c:spPr>
              <a:solidFill>
                <a:srgbClr val="009999"/>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Assumptions!$K$44:$K$48</c:f>
              <c:strCache>
                <c:ptCount val="5"/>
                <c:pt idx="0">
                  <c:v>Local </c:v>
                </c:pt>
                <c:pt idx="1">
                  <c:v>State</c:v>
                </c:pt>
                <c:pt idx="2">
                  <c:v>Council non-ICP funded</c:v>
                </c:pt>
                <c:pt idx="3">
                  <c:v>Developer costs</c:v>
                </c:pt>
                <c:pt idx="4">
                  <c:v>Non-government</c:v>
                </c:pt>
              </c:strCache>
            </c:strRef>
          </c:cat>
          <c:val>
            <c:numRef>
              <c:f>Assumptions!$L$44:$L$48</c:f>
              <c:numCache>
                <c:formatCode>"$"#,##0_);[Red]\("$"#,##0\)</c:formatCode>
                <c:ptCount val="5"/>
                <c:pt idx="0" formatCode="&quot;$&quot;#,##0_);\(&quot;$&quot;#,##0\)">
                  <c:v>386728590</c:v>
                </c:pt>
                <c:pt idx="1">
                  <c:v>343473857.14285719</c:v>
                </c:pt>
                <c:pt idx="2">
                  <c:v>50000000</c:v>
                </c:pt>
                <c:pt idx="3" formatCode="#,##0">
                  <c:v>1014288385.9006799</c:v>
                </c:pt>
                <c:pt idx="4" formatCode="&quot;$&quot;#,##0.00_);[Red]\(&quot;$&quot;#,##0.00\)">
                  <c:v>51200000</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hdr" sz="quarter"/>
          </p:nvPr>
        </p:nvSpPr>
        <p:spPr bwMode="auto">
          <a:xfrm>
            <a:off x="4" y="3"/>
            <a:ext cx="2950765" cy="496362"/>
          </a:xfrm>
          <a:prstGeom prst="rect">
            <a:avLst/>
          </a:prstGeom>
          <a:noFill/>
          <a:ln w="9525">
            <a:noFill/>
            <a:miter lim="800000"/>
            <a:headEnd/>
            <a:tailEnd/>
          </a:ln>
          <a:effectLst/>
        </p:spPr>
        <p:txBody>
          <a:bodyPr vert="horz" wrap="square" lIns="91480" tIns="45738" rIns="91480" bIns="45738" numCol="1" anchor="t" anchorCtr="0" compatLnSpc="1">
            <a:prstTxWarp prst="textNoShape">
              <a:avLst/>
            </a:prstTxWarp>
          </a:bodyPr>
          <a:lstStyle>
            <a:lvl1pPr defTabSz="917262" eaLnBrk="0" hangingPunct="0">
              <a:defRPr sz="1200">
                <a:latin typeface="Times" pitchFamily="18" charset="0"/>
              </a:defRPr>
            </a:lvl1pPr>
          </a:lstStyle>
          <a:p>
            <a:pPr>
              <a:defRPr/>
            </a:pPr>
            <a:endParaRPr lang="en-AU" dirty="0"/>
          </a:p>
        </p:txBody>
      </p:sp>
      <p:sp>
        <p:nvSpPr>
          <p:cNvPr id="312324" name="Rectangle 4"/>
          <p:cNvSpPr>
            <a:spLocks noGrp="1" noChangeArrowheads="1"/>
          </p:cNvSpPr>
          <p:nvPr>
            <p:ph type="ftr" sz="quarter" idx="2"/>
          </p:nvPr>
        </p:nvSpPr>
        <p:spPr bwMode="auto">
          <a:xfrm>
            <a:off x="4" y="9440784"/>
            <a:ext cx="2950765" cy="497460"/>
          </a:xfrm>
          <a:prstGeom prst="rect">
            <a:avLst/>
          </a:prstGeom>
          <a:noFill/>
          <a:ln w="9525">
            <a:noFill/>
            <a:miter lim="800000"/>
            <a:headEnd/>
            <a:tailEnd/>
          </a:ln>
          <a:effectLst/>
        </p:spPr>
        <p:txBody>
          <a:bodyPr vert="horz" wrap="square" lIns="91480" tIns="45738" rIns="91480" bIns="45738" numCol="1" anchor="b" anchorCtr="0" compatLnSpc="1">
            <a:prstTxWarp prst="textNoShape">
              <a:avLst/>
            </a:prstTxWarp>
          </a:bodyPr>
          <a:lstStyle>
            <a:lvl1pPr defTabSz="917262" eaLnBrk="0" hangingPunct="0">
              <a:defRPr sz="1200">
                <a:latin typeface="Times" pitchFamily="18" charset="0"/>
              </a:defRPr>
            </a:lvl1pPr>
          </a:lstStyle>
          <a:p>
            <a:pPr>
              <a:defRPr/>
            </a:pPr>
            <a:endParaRPr lang="en-AU" dirty="0"/>
          </a:p>
        </p:txBody>
      </p:sp>
    </p:spTree>
    <p:extLst>
      <p:ext uri="{BB962C8B-B14F-4D97-AF65-F5344CB8AC3E}">
        <p14:creationId xmlns:p14="http://schemas.microsoft.com/office/powerpoint/2010/main" val="3031036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4" y="3"/>
            <a:ext cx="2950765" cy="496362"/>
          </a:xfrm>
          <a:prstGeom prst="rect">
            <a:avLst/>
          </a:prstGeom>
          <a:noFill/>
          <a:ln w="9525">
            <a:noFill/>
            <a:miter lim="800000"/>
            <a:headEnd/>
            <a:tailEnd/>
          </a:ln>
          <a:effectLst/>
        </p:spPr>
        <p:txBody>
          <a:bodyPr vert="horz" wrap="square" lIns="91004" tIns="45501" rIns="91004" bIns="45501" numCol="1" anchor="t" anchorCtr="0" compatLnSpc="1">
            <a:prstTxWarp prst="textNoShape">
              <a:avLst/>
            </a:prstTxWarp>
          </a:bodyPr>
          <a:lstStyle>
            <a:lvl1pPr defTabSz="910702" eaLnBrk="0" hangingPunct="0">
              <a:defRPr sz="1200">
                <a:latin typeface="Times" pitchFamily="18" charset="0"/>
              </a:defRPr>
            </a:lvl1pPr>
          </a:lstStyle>
          <a:p>
            <a:pPr>
              <a:defRPr/>
            </a:pPr>
            <a:endParaRPr lang="en-US" dirty="0"/>
          </a:p>
        </p:txBody>
      </p:sp>
      <p:sp>
        <p:nvSpPr>
          <p:cNvPr id="15363" name="Rectangle 3"/>
          <p:cNvSpPr>
            <a:spLocks noGrp="1" noChangeArrowheads="1"/>
          </p:cNvSpPr>
          <p:nvPr>
            <p:ph type="dt" idx="1"/>
          </p:nvPr>
        </p:nvSpPr>
        <p:spPr bwMode="auto">
          <a:xfrm>
            <a:off x="3858610" y="3"/>
            <a:ext cx="2948592" cy="496362"/>
          </a:xfrm>
          <a:prstGeom prst="rect">
            <a:avLst/>
          </a:prstGeom>
          <a:noFill/>
          <a:ln w="9525">
            <a:noFill/>
            <a:miter lim="800000"/>
            <a:headEnd/>
            <a:tailEnd/>
          </a:ln>
          <a:effectLst/>
        </p:spPr>
        <p:txBody>
          <a:bodyPr vert="horz" wrap="square" lIns="91004" tIns="45501" rIns="91004" bIns="45501" numCol="1" anchor="t" anchorCtr="0" compatLnSpc="1">
            <a:prstTxWarp prst="textNoShape">
              <a:avLst/>
            </a:prstTxWarp>
          </a:bodyPr>
          <a:lstStyle>
            <a:lvl1pPr algn="r" defTabSz="910702" eaLnBrk="0" hangingPunct="0">
              <a:defRPr sz="1200">
                <a:latin typeface="Times" pitchFamily="18" charset="0"/>
              </a:defRPr>
            </a:lvl1pPr>
          </a:lstStyle>
          <a:p>
            <a:pPr>
              <a:defRPr/>
            </a:pPr>
            <a:endParaRPr lang="en-US" dirty="0"/>
          </a:p>
        </p:txBody>
      </p:sp>
      <p:sp>
        <p:nvSpPr>
          <p:cNvPr id="58372" name="Rectangle 4"/>
          <p:cNvSpPr>
            <a:spLocks noGrp="1" noRot="1" noChangeAspect="1" noChangeArrowheads="1" noTextEdit="1"/>
          </p:cNvSpPr>
          <p:nvPr>
            <p:ph type="sldImg" idx="2"/>
          </p:nvPr>
        </p:nvSpPr>
        <p:spPr bwMode="auto">
          <a:xfrm>
            <a:off x="422275" y="746125"/>
            <a:ext cx="5962650" cy="37274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07848" y="4719843"/>
            <a:ext cx="4991510" cy="4473856"/>
          </a:xfrm>
          <a:prstGeom prst="rect">
            <a:avLst/>
          </a:prstGeom>
          <a:noFill/>
          <a:ln w="9525">
            <a:noFill/>
            <a:miter lim="800000"/>
            <a:headEnd/>
            <a:tailEnd/>
          </a:ln>
          <a:effectLst/>
        </p:spPr>
        <p:txBody>
          <a:bodyPr vert="horz" wrap="square" lIns="91004" tIns="45501" rIns="91004" bIns="4550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4" y="9442979"/>
            <a:ext cx="2950765" cy="496362"/>
          </a:xfrm>
          <a:prstGeom prst="rect">
            <a:avLst/>
          </a:prstGeom>
          <a:noFill/>
          <a:ln w="9525">
            <a:noFill/>
            <a:miter lim="800000"/>
            <a:headEnd/>
            <a:tailEnd/>
          </a:ln>
          <a:effectLst/>
        </p:spPr>
        <p:txBody>
          <a:bodyPr vert="horz" wrap="square" lIns="91004" tIns="45501" rIns="91004" bIns="45501" numCol="1" anchor="b" anchorCtr="0" compatLnSpc="1">
            <a:prstTxWarp prst="textNoShape">
              <a:avLst/>
            </a:prstTxWarp>
          </a:bodyPr>
          <a:lstStyle>
            <a:lvl1pPr defTabSz="910702" eaLnBrk="0" hangingPunct="0">
              <a:defRPr sz="1200">
                <a:latin typeface="Times" pitchFamily="18" charset="0"/>
              </a:defRPr>
            </a:lvl1pPr>
          </a:lstStyle>
          <a:p>
            <a:pPr>
              <a:defRPr/>
            </a:pPr>
            <a:endParaRPr lang="en-US" dirty="0"/>
          </a:p>
        </p:txBody>
      </p:sp>
      <p:sp>
        <p:nvSpPr>
          <p:cNvPr id="15367" name="Rectangle 7"/>
          <p:cNvSpPr>
            <a:spLocks noGrp="1" noChangeArrowheads="1"/>
          </p:cNvSpPr>
          <p:nvPr>
            <p:ph type="sldNum" sz="quarter" idx="5"/>
          </p:nvPr>
        </p:nvSpPr>
        <p:spPr bwMode="auto">
          <a:xfrm>
            <a:off x="3858610" y="9442979"/>
            <a:ext cx="2948592" cy="496362"/>
          </a:xfrm>
          <a:prstGeom prst="rect">
            <a:avLst/>
          </a:prstGeom>
          <a:noFill/>
          <a:ln w="9525">
            <a:noFill/>
            <a:miter lim="800000"/>
            <a:headEnd/>
            <a:tailEnd/>
          </a:ln>
          <a:effectLst/>
        </p:spPr>
        <p:txBody>
          <a:bodyPr vert="horz" wrap="square" lIns="91004" tIns="45501" rIns="91004" bIns="45501" numCol="1" anchor="b" anchorCtr="0" compatLnSpc="1">
            <a:prstTxWarp prst="textNoShape">
              <a:avLst/>
            </a:prstTxWarp>
          </a:bodyPr>
          <a:lstStyle>
            <a:lvl1pPr algn="r" defTabSz="910702" eaLnBrk="0" hangingPunct="0">
              <a:defRPr sz="1200">
                <a:latin typeface="Times" pitchFamily="18" charset="0"/>
              </a:defRPr>
            </a:lvl1pPr>
          </a:lstStyle>
          <a:p>
            <a:pPr>
              <a:defRPr/>
            </a:pPr>
            <a:fld id="{F4153CF6-CE5D-4B3C-A60B-1E3BC0B8F18F}" type="slidenum">
              <a:rPr lang="en-US"/>
              <a:pPr>
                <a:defRPr/>
              </a:pPr>
              <a:t>‹#›</a:t>
            </a:fld>
            <a:endParaRPr lang="en-US" dirty="0"/>
          </a:p>
        </p:txBody>
      </p:sp>
    </p:spTree>
    <p:extLst>
      <p:ext uri="{BB962C8B-B14F-4D97-AF65-F5344CB8AC3E}">
        <p14:creationId xmlns:p14="http://schemas.microsoft.com/office/powerpoint/2010/main" val="3928113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Arial" charset="0"/>
      </a:defRPr>
    </a:lvl1pPr>
    <a:lvl2pPr marL="456907" algn="l" rtl="0" eaLnBrk="0" fontAlgn="base" hangingPunct="0">
      <a:spcBef>
        <a:spcPct val="30000"/>
      </a:spcBef>
      <a:spcAft>
        <a:spcPct val="0"/>
      </a:spcAft>
      <a:defRPr sz="1200" kern="1200">
        <a:solidFill>
          <a:schemeClr val="tx1"/>
        </a:solidFill>
        <a:latin typeface="Times" pitchFamily="18" charset="0"/>
        <a:ea typeface="+mn-ea"/>
        <a:cs typeface="Arial" charset="0"/>
      </a:defRPr>
    </a:lvl2pPr>
    <a:lvl3pPr marL="913810" algn="l" rtl="0" eaLnBrk="0" fontAlgn="base" hangingPunct="0">
      <a:spcBef>
        <a:spcPct val="30000"/>
      </a:spcBef>
      <a:spcAft>
        <a:spcPct val="0"/>
      </a:spcAft>
      <a:defRPr sz="1200" kern="1200">
        <a:solidFill>
          <a:schemeClr val="tx1"/>
        </a:solidFill>
        <a:latin typeface="Times" pitchFamily="18" charset="0"/>
        <a:ea typeface="+mn-ea"/>
        <a:cs typeface="Arial" charset="0"/>
      </a:defRPr>
    </a:lvl3pPr>
    <a:lvl4pPr marL="1370717" algn="l" rtl="0" eaLnBrk="0" fontAlgn="base" hangingPunct="0">
      <a:spcBef>
        <a:spcPct val="30000"/>
      </a:spcBef>
      <a:spcAft>
        <a:spcPct val="0"/>
      </a:spcAft>
      <a:defRPr sz="1200" kern="1200">
        <a:solidFill>
          <a:schemeClr val="tx1"/>
        </a:solidFill>
        <a:latin typeface="Times" pitchFamily="18" charset="0"/>
        <a:ea typeface="+mn-ea"/>
        <a:cs typeface="Arial" charset="0"/>
      </a:defRPr>
    </a:lvl4pPr>
    <a:lvl5pPr marL="1827622" algn="l" rtl="0" eaLnBrk="0" fontAlgn="base" hangingPunct="0">
      <a:spcBef>
        <a:spcPct val="30000"/>
      </a:spcBef>
      <a:spcAft>
        <a:spcPct val="0"/>
      </a:spcAft>
      <a:defRPr sz="1200" kern="1200">
        <a:solidFill>
          <a:schemeClr val="tx1"/>
        </a:solidFill>
        <a:latin typeface="Times" pitchFamily="18" charset="0"/>
        <a:ea typeface="+mn-ea"/>
        <a:cs typeface="Arial" charset="0"/>
      </a:defRPr>
    </a:lvl5pPr>
    <a:lvl6pPr marL="2284526" algn="l" defTabSz="913810" rtl="0" eaLnBrk="1" latinLnBrk="0" hangingPunct="1">
      <a:defRPr sz="1200" kern="1200">
        <a:solidFill>
          <a:schemeClr val="tx1"/>
        </a:solidFill>
        <a:latin typeface="+mn-lt"/>
        <a:ea typeface="+mn-ea"/>
        <a:cs typeface="+mn-cs"/>
      </a:defRPr>
    </a:lvl6pPr>
    <a:lvl7pPr marL="2741430" algn="l" defTabSz="913810" rtl="0" eaLnBrk="1" latinLnBrk="0" hangingPunct="1">
      <a:defRPr sz="1200" kern="1200">
        <a:solidFill>
          <a:schemeClr val="tx1"/>
        </a:solidFill>
        <a:latin typeface="+mn-lt"/>
        <a:ea typeface="+mn-ea"/>
        <a:cs typeface="+mn-cs"/>
      </a:defRPr>
    </a:lvl7pPr>
    <a:lvl8pPr marL="3198338" algn="l" defTabSz="913810" rtl="0" eaLnBrk="1" latinLnBrk="0" hangingPunct="1">
      <a:defRPr sz="1200" kern="1200">
        <a:solidFill>
          <a:schemeClr val="tx1"/>
        </a:solidFill>
        <a:latin typeface="+mn-lt"/>
        <a:ea typeface="+mn-ea"/>
        <a:cs typeface="+mn-cs"/>
      </a:defRPr>
    </a:lvl8pPr>
    <a:lvl9pPr marL="3655242" algn="l" defTabSz="9138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dirty="0" smtClean="0"/>
              <a:t>Presentation demonstrates process of developing these Precinct Structure Plans, and what has been considered in their preparation.</a:t>
            </a:r>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a:t>
            </a:fld>
            <a:endParaRPr lang="en-US" dirty="0"/>
          </a:p>
        </p:txBody>
      </p:sp>
    </p:spTree>
    <p:extLst>
      <p:ext uri="{BB962C8B-B14F-4D97-AF65-F5344CB8AC3E}">
        <p14:creationId xmlns:p14="http://schemas.microsoft.com/office/powerpoint/2010/main" val="392283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In terms of preparing the PSP, many of the high level planning decisions were made during preparation of the Growth Corridor plan – here re-presented based on the version of the western region in </a:t>
            </a:r>
            <a:r>
              <a:rPr lang="en-AU" i="1" dirty="0"/>
              <a:t>Plan Melbourne</a:t>
            </a:r>
            <a:r>
              <a:rPr lang="en-AU" dirty="0"/>
              <a:t>.</a:t>
            </a:r>
          </a:p>
          <a:p>
            <a:r>
              <a:rPr lang="en-AU" dirty="0"/>
              <a:t/>
            </a:r>
            <a:br>
              <a:rPr lang="en-AU" dirty="0"/>
            </a:br>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10</a:t>
            </a:fld>
            <a:endParaRPr lang="en-US" dirty="0"/>
          </a:p>
        </p:txBody>
      </p:sp>
    </p:spTree>
    <p:extLst>
      <p:ext uri="{BB962C8B-B14F-4D97-AF65-F5344CB8AC3E}">
        <p14:creationId xmlns:p14="http://schemas.microsoft.com/office/powerpoint/2010/main" val="246070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 level planning decisions made at the time of the Growth Corridor Plans (completed in 2012) laid the foundations for the planning on the PSPs, with relation to:</a:t>
            </a:r>
          </a:p>
          <a:p>
            <a:endParaRPr lang="en-AU" dirty="0"/>
          </a:p>
          <a:p>
            <a:pPr marL="628357" lvl="1" indent="-171450">
              <a:buFontTx/>
              <a:buChar char="-"/>
            </a:pPr>
            <a:r>
              <a:rPr lang="en-AU" dirty="0"/>
              <a:t>Conservation and waterways (as shown in this slide at a high level)</a:t>
            </a:r>
          </a:p>
          <a:p>
            <a:pPr marL="1085260" lvl="2" indent="-171450">
              <a:buFontTx/>
              <a:buChar char="-"/>
            </a:pPr>
            <a:r>
              <a:rPr lang="en-AU" dirty="0"/>
              <a:t>Approval was signed in 2013 by the Commonwealth to enable urban development in Melbourne’s growth corridors, as long as the State agreed to protect Matters of National Environmental Significance as required under the Commonwealth </a:t>
            </a:r>
            <a:r>
              <a:rPr lang="en-AU" i="1" dirty="0"/>
              <a:t>Environmental Protection and Biodiversity Conservation Act (1999)</a:t>
            </a:r>
          </a:p>
          <a:p>
            <a:pPr marL="1085260" lvl="2" indent="-171450">
              <a:buFontTx/>
              <a:buChar char="-"/>
            </a:pPr>
            <a:r>
              <a:rPr lang="en-AU" dirty="0"/>
              <a:t>This approval specified areas along waterways, native grasslands and other areas for conservation. </a:t>
            </a:r>
          </a:p>
          <a:p>
            <a:pPr marL="1085260" lvl="2" indent="-171450">
              <a:buFontTx/>
              <a:buChar char="-"/>
            </a:pPr>
            <a:r>
              <a:rPr lang="en-AU" dirty="0"/>
              <a:t>A number of these are found in the </a:t>
            </a:r>
            <a:r>
              <a:rPr lang="en-AU" dirty="0" err="1"/>
              <a:t>Kororoit</a:t>
            </a:r>
            <a:r>
              <a:rPr lang="en-AU" dirty="0"/>
              <a:t> PSP as shown in this plan.</a:t>
            </a:r>
          </a:p>
          <a:p>
            <a:pPr marL="1085260" lvl="2" indent="-171450">
              <a:buFontTx/>
              <a:buChar char="-"/>
            </a:pPr>
            <a:r>
              <a:rPr lang="en-AU" dirty="0"/>
              <a:t>This plan highlights major open space for both recreation and conservation (</a:t>
            </a:r>
            <a:r>
              <a:rPr lang="en-AU" dirty="0" err="1"/>
              <a:t>eg</a:t>
            </a:r>
            <a:r>
              <a:rPr lang="en-AU" dirty="0"/>
              <a:t> Werribee Park and proposed </a:t>
            </a:r>
            <a:r>
              <a:rPr lang="en-AU" dirty="0" err="1"/>
              <a:t>Kororoit</a:t>
            </a:r>
            <a:r>
              <a:rPr lang="en-AU" dirty="0"/>
              <a:t> Regional park); important conservation sites in the region (</a:t>
            </a:r>
            <a:r>
              <a:rPr lang="en-AU" dirty="0" err="1"/>
              <a:t>eg</a:t>
            </a:r>
            <a:r>
              <a:rPr lang="en-AU" dirty="0"/>
              <a:t> Port Phillip RAMSAR site and the Western Grassland Reserves) </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11</a:t>
            </a:fld>
            <a:endParaRPr lang="en-US" dirty="0"/>
          </a:p>
        </p:txBody>
      </p:sp>
    </p:spTree>
    <p:extLst>
      <p:ext uri="{BB962C8B-B14F-4D97-AF65-F5344CB8AC3E}">
        <p14:creationId xmlns:p14="http://schemas.microsoft.com/office/powerpoint/2010/main" val="2594473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High level planning decisions made at the time of the Growth Corridor Plans laid the foundations for the planning on the PSPs, with relation to:</a:t>
            </a:r>
          </a:p>
          <a:p>
            <a:endParaRPr lang="en-AU" dirty="0"/>
          </a:p>
          <a:p>
            <a:pPr marL="628357" lvl="1" indent="-171450">
              <a:buFontTx/>
              <a:buChar char="-"/>
            </a:pPr>
            <a:r>
              <a:rPr lang="en-AU" dirty="0"/>
              <a:t>Rail and transport links (as shown in this slide at a high level)</a:t>
            </a:r>
          </a:p>
          <a:p>
            <a:pPr marL="628357" lvl="1" indent="-171450">
              <a:buFont typeface="Arial" panose="020B0604020202020204" pitchFamily="34" charset="0"/>
              <a:buChar char="•"/>
              <a:defRPr/>
            </a:pPr>
            <a:r>
              <a:rPr lang="en-AU" dirty="0"/>
              <a:t>These are existing</a:t>
            </a:r>
            <a:r>
              <a:rPr lang="en-AU" baseline="0" dirty="0"/>
              <a:t> other than Hopkins Rd extension (major north south road) and OMR (Outer Metro Ring transport corridor – road and rail)</a:t>
            </a:r>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12</a:t>
            </a:fld>
            <a:endParaRPr lang="en-US" dirty="0"/>
          </a:p>
        </p:txBody>
      </p:sp>
    </p:spTree>
    <p:extLst>
      <p:ext uri="{BB962C8B-B14F-4D97-AF65-F5344CB8AC3E}">
        <p14:creationId xmlns:p14="http://schemas.microsoft.com/office/powerpoint/2010/main" val="1965737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13</a:t>
            </a:fld>
            <a:endParaRPr lang="en-US" dirty="0"/>
          </a:p>
        </p:txBody>
      </p:sp>
      <p:sp>
        <p:nvSpPr>
          <p:cNvPr id="6" name="Notes Placeholder 2"/>
          <p:cNvSpPr>
            <a:spLocks noGrp="1"/>
          </p:cNvSpPr>
          <p:nvPr>
            <p:ph type="body" idx="1"/>
          </p:nvPr>
        </p:nvSpPr>
        <p:spPr/>
        <p:txBody>
          <a:bodyPr/>
          <a:lstStyle/>
          <a:p>
            <a:r>
              <a:rPr lang="en-AU" dirty="0"/>
              <a:t>High level planning decisions made at the time of the Growth Corridor Plans laid the foundations for the planning on the PSPs, with relation to:</a:t>
            </a:r>
          </a:p>
          <a:p>
            <a:endParaRPr lang="en-AU" dirty="0"/>
          </a:p>
          <a:p>
            <a:pPr marL="628357" lvl="1" indent="-171450">
              <a:buFontTx/>
              <a:buChar char="-"/>
            </a:pPr>
            <a:r>
              <a:rPr lang="en-AU" dirty="0"/>
              <a:t>Identifying the network of activity centres, to respond to the local and regional catchments</a:t>
            </a:r>
          </a:p>
          <a:p>
            <a:pPr marL="1085260" lvl="2" indent="-171450">
              <a:buFontTx/>
              <a:buChar char="-"/>
            </a:pPr>
            <a:r>
              <a:rPr lang="en-AU" dirty="0"/>
              <a:t>Existing activity centres shown in purple </a:t>
            </a:r>
          </a:p>
          <a:p>
            <a:pPr marL="1085260" lvl="2" indent="-171450">
              <a:buFontTx/>
              <a:buChar char="-"/>
            </a:pPr>
            <a:r>
              <a:rPr lang="en-AU" dirty="0"/>
              <a:t>Proposed activity centres (usually called ‘local town </a:t>
            </a:r>
            <a:r>
              <a:rPr lang="en-AU" dirty="0" err="1"/>
              <a:t>cetnres</a:t>
            </a:r>
            <a:r>
              <a:rPr lang="en-AU" dirty="0"/>
              <a:t>’ and major town centres’ in PSPs) in light pink</a:t>
            </a:r>
          </a:p>
        </p:txBody>
      </p:sp>
    </p:spTree>
    <p:extLst>
      <p:ext uri="{BB962C8B-B14F-4D97-AF65-F5344CB8AC3E}">
        <p14:creationId xmlns:p14="http://schemas.microsoft.com/office/powerpoint/2010/main" val="49349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14</a:t>
            </a:fld>
            <a:endParaRPr lang="en-US" dirty="0"/>
          </a:p>
        </p:txBody>
      </p:sp>
      <p:sp>
        <p:nvSpPr>
          <p:cNvPr id="5" name="Notes Placeholder 2"/>
          <p:cNvSpPr>
            <a:spLocks noGrp="1"/>
          </p:cNvSpPr>
          <p:nvPr>
            <p:ph type="body" idx="1"/>
          </p:nvPr>
        </p:nvSpPr>
        <p:spPr/>
        <p:txBody>
          <a:bodyPr/>
          <a:lstStyle/>
          <a:p>
            <a:r>
              <a:rPr lang="en-AU" dirty="0"/>
              <a:t>High level planning decisions made at the time of the Growth Corridor Plans laid the foundations for the planning on the PSPs, with relation to:</a:t>
            </a:r>
          </a:p>
          <a:p>
            <a:endParaRPr lang="en-AU" dirty="0"/>
          </a:p>
          <a:p>
            <a:pPr marL="628357" lvl="1" indent="-171450">
              <a:buFontTx/>
              <a:buChar char="-"/>
            </a:pPr>
            <a:r>
              <a:rPr lang="en-AU" dirty="0"/>
              <a:t>Major employment/ industrial land</a:t>
            </a:r>
          </a:p>
          <a:p>
            <a:pPr marL="1085260" lvl="2" indent="-171450">
              <a:buFontTx/>
              <a:buChar char="-"/>
            </a:pPr>
            <a:r>
              <a:rPr lang="en-AU" dirty="0"/>
              <a:t>Western industrial precinct stretching from Altona across to the Mt Atkinson and Tarneit Plains PSP, south of the </a:t>
            </a:r>
            <a:r>
              <a:rPr lang="en-AU" dirty="0" err="1"/>
              <a:t>Kororoit</a:t>
            </a:r>
            <a:r>
              <a:rPr lang="en-AU" dirty="0"/>
              <a:t> PSP.</a:t>
            </a:r>
          </a:p>
        </p:txBody>
      </p:sp>
    </p:spTree>
    <p:extLst>
      <p:ext uri="{BB962C8B-B14F-4D97-AF65-F5344CB8AC3E}">
        <p14:creationId xmlns:p14="http://schemas.microsoft.com/office/powerpoint/2010/main" val="259975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Important to remember that the growth areas are not a blank canvas. </a:t>
            </a:r>
          </a:p>
          <a:p>
            <a:pPr>
              <a:defRPr/>
            </a:pPr>
            <a:r>
              <a:rPr lang="en-AU" dirty="0"/>
              <a:t>We undertake background technical reports to understand the place, so that the design of the PSP can respond to the unique aspects of the place.</a:t>
            </a:r>
          </a:p>
          <a:p>
            <a:pPr>
              <a:defRPr/>
            </a:pPr>
            <a:r>
              <a:rPr lang="en-AU" dirty="0"/>
              <a:t>Aboriginal heritage significance:</a:t>
            </a:r>
          </a:p>
          <a:p>
            <a:pPr marL="628357" lvl="1" indent="-171450">
              <a:buFont typeface="Arial" panose="020B0604020202020204" pitchFamily="34" charset="0"/>
              <a:buChar char="•"/>
              <a:defRPr/>
            </a:pPr>
            <a:r>
              <a:rPr lang="en-AU" dirty="0"/>
              <a:t>Areas in darker purple indicate rocky basalt outcrops along the creek identified as potentially important for local story-telling through site visit with local Aboriginal representatives (no single Registered Aboriginal Party for these PSPs at present). </a:t>
            </a:r>
          </a:p>
          <a:p>
            <a:pPr marL="628357" lvl="1" indent="-171450">
              <a:buFont typeface="Arial" panose="020B0604020202020204" pitchFamily="34" charset="0"/>
              <a:buChar char="•"/>
              <a:defRPr/>
            </a:pPr>
            <a:r>
              <a:rPr lang="en-AU" dirty="0"/>
              <a:t>These areas were therefore important to avoid locating bridge crossings, which the PSPs did avoid.</a:t>
            </a:r>
          </a:p>
          <a:p>
            <a:pPr>
              <a:defRPr/>
            </a:pPr>
            <a:r>
              <a:rPr lang="en-AU" dirty="0"/>
              <a:t>Post-contact heritage:</a:t>
            </a:r>
          </a:p>
          <a:p>
            <a:pPr marL="628357" lvl="1" indent="-171450">
              <a:buFont typeface="Arial" panose="020B0604020202020204" pitchFamily="34" charset="0"/>
              <a:buChar char="•"/>
              <a:defRPr/>
            </a:pPr>
            <a:r>
              <a:rPr lang="en-AU" dirty="0"/>
              <a:t>Lines on the plan indicate dry stone walls, which are prevalent in this area. Farmers/ squatters in the early days cleared the rocky land and used the rocks to make dry stone walls, which are now a place-making local feature so the PSP seeks to conserve these wherever possible.</a:t>
            </a:r>
          </a:p>
          <a:p>
            <a:pPr marL="628357" lvl="1" indent="-171450">
              <a:buFont typeface="Arial" panose="020B0604020202020204" pitchFamily="34" charset="0"/>
              <a:buChar char="•"/>
              <a:defRPr/>
            </a:pPr>
            <a:r>
              <a:rPr lang="en-AU" dirty="0"/>
              <a:t>Asterisks on the plan show heritage places – most significant (on Victoria Heritage Register) is the </a:t>
            </a:r>
            <a:r>
              <a:rPr lang="en-AU" dirty="0" err="1"/>
              <a:t>Deanside</a:t>
            </a:r>
            <a:r>
              <a:rPr lang="en-AU" dirty="0"/>
              <a:t> homestead complex. MPA worked with Heritage Victoria in consultation with Council and the </a:t>
            </a:r>
            <a:r>
              <a:rPr lang="en-AU" dirty="0" err="1"/>
              <a:t>landowne</a:t>
            </a:r>
            <a:r>
              <a:rPr lang="en-AU" dirty="0"/>
              <a:t>, to update the statement of significance and extent of registration for this site.</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15</a:t>
            </a:fld>
            <a:endParaRPr lang="en-US" dirty="0"/>
          </a:p>
        </p:txBody>
      </p:sp>
    </p:spTree>
    <p:extLst>
      <p:ext uri="{BB962C8B-B14F-4D97-AF65-F5344CB8AC3E}">
        <p14:creationId xmlns:p14="http://schemas.microsoft.com/office/powerpoint/2010/main" val="3415102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PSP includes a concept plan and design principles relating to development surrounding the </a:t>
            </a:r>
            <a:r>
              <a:rPr lang="en-AU" dirty="0" err="1"/>
              <a:t>Deanside</a:t>
            </a:r>
            <a:r>
              <a:rPr lang="en-AU" dirty="0"/>
              <a:t> homestead complex heritage site. </a:t>
            </a:r>
          </a:p>
          <a:p>
            <a:r>
              <a:rPr lang="en-AU" dirty="0"/>
              <a:t>The PSP also seeks to make the complex more visible to the public, to help the growing community understand the significance of this place to the European history of the area,  while maintaining sense of space around it through locating school and local parks adjacent.</a:t>
            </a:r>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16</a:t>
            </a:fld>
            <a:endParaRPr lang="en-US" dirty="0"/>
          </a:p>
        </p:txBody>
      </p:sp>
    </p:spTree>
    <p:extLst>
      <p:ext uri="{BB962C8B-B14F-4D97-AF65-F5344CB8AC3E}">
        <p14:creationId xmlns:p14="http://schemas.microsoft.com/office/powerpoint/2010/main" val="124238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mentioned earlier, the </a:t>
            </a:r>
            <a:r>
              <a:rPr lang="en-AU" i="1" dirty="0"/>
              <a:t>West Growth Corridor Plan </a:t>
            </a:r>
            <a:r>
              <a:rPr lang="en-AU" dirty="0"/>
              <a:t>(2012) set high level planning in biodiversity conservation, transport, and land use.</a:t>
            </a:r>
          </a:p>
          <a:p>
            <a:r>
              <a:rPr lang="en-AU" dirty="0"/>
              <a:t>(This plan is an excerpt of the West GCP)</a:t>
            </a:r>
          </a:p>
          <a:p>
            <a:endParaRPr lang="en-AU" dirty="0"/>
          </a:p>
          <a:p>
            <a:r>
              <a:rPr lang="en-AU" dirty="0"/>
              <a:t>In terms of biodiversity conservation, the </a:t>
            </a:r>
            <a:r>
              <a:rPr lang="en-AU" i="1" dirty="0"/>
              <a:t>Biodiversity Conservation Strategy for Melbourne’s Growth Corridors </a:t>
            </a:r>
            <a:r>
              <a:rPr lang="en-AU" dirty="0"/>
              <a:t>undertook ‘time stamping’ of native vegetation to identify areas of highest quality for conservation – while the rest of the developable part of the PSP area can remove native vegetation and pay habitat offset fees.</a:t>
            </a:r>
          </a:p>
          <a:p>
            <a:endParaRPr lang="en-AU" dirty="0"/>
          </a:p>
          <a:p>
            <a:r>
              <a:rPr lang="en-AU" dirty="0"/>
              <a:t>Fees go towards purchase of nature conservation areas, such as Conservation Areas 1 and 2 in Kororoit PSP – </a:t>
            </a:r>
            <a:r>
              <a:rPr lang="en-AU" b="1" dirty="0"/>
              <a:t>and part of </a:t>
            </a:r>
            <a:r>
              <a:rPr lang="en-AU" dirty="0"/>
              <a:t>the proposed Kororoit Regional Park and the Western Grasslands Reserve.</a:t>
            </a:r>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17</a:t>
            </a:fld>
            <a:endParaRPr lang="en-US" dirty="0"/>
          </a:p>
        </p:txBody>
      </p:sp>
    </p:spTree>
    <p:extLst>
      <p:ext uri="{BB962C8B-B14F-4D97-AF65-F5344CB8AC3E}">
        <p14:creationId xmlns:p14="http://schemas.microsoft.com/office/powerpoint/2010/main" val="3218370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dirty="0"/>
              <a:t>These are what we are protecting and enhancing in Kororoit.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18</a:t>
            </a:fld>
            <a:endParaRPr lang="en-US" dirty="0"/>
          </a:p>
        </p:txBody>
      </p:sp>
    </p:spTree>
    <p:extLst>
      <p:ext uri="{BB962C8B-B14F-4D97-AF65-F5344CB8AC3E}">
        <p14:creationId xmlns:p14="http://schemas.microsoft.com/office/powerpoint/2010/main" val="769140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PSP seeks to ensure that these Conservation Areas become well-loved by the growing residential communities – not seen as fenced off sites which are unattractive and which just collect rubbish.</a:t>
            </a:r>
          </a:p>
          <a:p>
            <a:endParaRPr lang="en-AU" dirty="0"/>
          </a:p>
          <a:p>
            <a:r>
              <a:rPr lang="en-AU" dirty="0"/>
              <a:t>So we have undertaken a pilot design project to encourage well-directed access into these significant areas, to encourage appreciation of the eco systems, using principles adapted from the </a:t>
            </a:r>
            <a:r>
              <a:rPr lang="en-AU" i="1" dirty="0"/>
              <a:t>Start with the Grasslands – Design guidelines to support native grasslands</a:t>
            </a:r>
            <a:r>
              <a:rPr lang="en-AU" dirty="0"/>
              <a:t> (A. Marshall 2013)</a:t>
            </a:r>
          </a:p>
          <a:p>
            <a:endParaRPr lang="en-AU" dirty="0"/>
          </a:p>
          <a:p>
            <a:r>
              <a:rPr lang="en-AU" dirty="0"/>
              <a:t>This involved input from and collaboration with staff from Victorian National Parks Association, Melton council, Parks Vic, DELWP – with the aim being to improve conservation outcomes through encouraging appreciation of these grasslands.</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19</a:t>
            </a:fld>
            <a:endParaRPr lang="en-US" dirty="0"/>
          </a:p>
        </p:txBody>
      </p:sp>
    </p:spTree>
    <p:extLst>
      <p:ext uri="{BB962C8B-B14F-4D97-AF65-F5344CB8AC3E}">
        <p14:creationId xmlns:p14="http://schemas.microsoft.com/office/powerpoint/2010/main" val="4094134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dirty="0" smtClean="0"/>
              <a:t>Why are we preparing these PSPs in Melbourne’s western growth corridor?</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a:t>
            </a:fld>
            <a:endParaRPr lang="en-US" dirty="0"/>
          </a:p>
        </p:txBody>
      </p:sp>
    </p:spTree>
    <p:extLst>
      <p:ext uri="{BB962C8B-B14F-4D97-AF65-F5344CB8AC3E}">
        <p14:creationId xmlns:p14="http://schemas.microsoft.com/office/powerpoint/2010/main" val="102032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‘good example’ has:</a:t>
            </a:r>
          </a:p>
          <a:p>
            <a:pPr marL="171450" indent="-171450">
              <a:buFont typeface="Arial" panose="020B0604020202020204" pitchFamily="34" charset="0"/>
              <a:buChar char="•"/>
            </a:pPr>
            <a:r>
              <a:rPr lang="en-AU" dirty="0"/>
              <a:t>a formal path adjacent to the conservation area, </a:t>
            </a:r>
          </a:p>
          <a:p>
            <a:pPr marL="171450" indent="-171450">
              <a:buFont typeface="Arial" panose="020B0604020202020204" pitchFamily="34" charset="0"/>
              <a:buChar char="•"/>
            </a:pPr>
            <a:r>
              <a:rPr lang="en-AU" dirty="0"/>
              <a:t>attractively planted edges (stops rubbish entering grassland and makes area look well cared for and attractive), </a:t>
            </a:r>
          </a:p>
          <a:p>
            <a:pPr marL="171450" indent="-171450">
              <a:buFont typeface="Arial" panose="020B0604020202020204" pitchFamily="34" charset="0"/>
              <a:buChar char="•"/>
            </a:pPr>
            <a:r>
              <a:rPr lang="en-AU" dirty="0"/>
              <a:t>a low impact path within the conservation area</a:t>
            </a:r>
          </a:p>
          <a:p>
            <a:pPr marL="171450" indent="-171450">
              <a:buFont typeface="Arial" panose="020B0604020202020204" pitchFamily="34" charset="0"/>
              <a:buChar char="•"/>
            </a:pPr>
            <a:r>
              <a:rPr lang="en-AU" dirty="0"/>
              <a:t>Signage explaining the features of the grasslands</a:t>
            </a:r>
          </a:p>
          <a:p>
            <a:pPr marL="171450" indent="-171450">
              <a:buFont typeface="Arial" panose="020B0604020202020204" pitchFamily="34" charset="0"/>
              <a:buChar char="•"/>
            </a:pPr>
            <a:r>
              <a:rPr lang="en-AU" dirty="0"/>
              <a:t>A Friends group to care for it.</a:t>
            </a:r>
          </a:p>
          <a:p>
            <a:pPr marL="171450" indent="-171450">
              <a:buFont typeface="Arial" panose="020B0604020202020204" pitchFamily="34" charset="0"/>
              <a:buChar char="•"/>
            </a:pPr>
            <a:endParaRPr lang="en-AU" dirty="0"/>
          </a:p>
          <a:p>
            <a:r>
              <a:rPr lang="en-AU" dirty="0"/>
              <a:t>The ‘bad example’ has:</a:t>
            </a:r>
          </a:p>
          <a:p>
            <a:pPr marL="171450" indent="-171450">
              <a:buFont typeface="Arial" panose="020B0604020202020204" pitchFamily="34" charset="0"/>
              <a:buChar char="•"/>
            </a:pPr>
            <a:r>
              <a:rPr lang="en-AU" dirty="0"/>
              <a:t>Rear fences adjacent to grassland</a:t>
            </a:r>
          </a:p>
          <a:p>
            <a:pPr marL="171450" indent="-171450">
              <a:buFont typeface="Arial" panose="020B0604020202020204" pitchFamily="34" charset="0"/>
              <a:buChar char="•"/>
            </a:pPr>
            <a:r>
              <a:rPr lang="en-AU" dirty="0"/>
              <a:t>No path through grassland conservation area, so goat tracks have developed informally along pedestrian ‘desire lines’, leading to more paths and hence potentially more damage to area</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20</a:t>
            </a:fld>
            <a:endParaRPr lang="en-US" dirty="0"/>
          </a:p>
        </p:txBody>
      </p:sp>
    </p:spTree>
    <p:extLst>
      <p:ext uri="{BB962C8B-B14F-4D97-AF65-F5344CB8AC3E}">
        <p14:creationId xmlns:p14="http://schemas.microsoft.com/office/powerpoint/2010/main" val="4114321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high-level Transport network was also largely developed through the WGCP.</a:t>
            </a:r>
          </a:p>
          <a:p>
            <a:endParaRPr lang="en-AU" dirty="0"/>
          </a:p>
          <a:p>
            <a:r>
              <a:rPr lang="en-AU" dirty="0"/>
              <a:t>Rail network – duplication then electrification is single biggest priority for this growth corridor (funded through recent State Budget).</a:t>
            </a:r>
          </a:p>
          <a:p>
            <a:pPr marL="171450" indent="-171450">
              <a:buFont typeface="Arial" panose="020B0604020202020204" pitchFamily="34" charset="0"/>
              <a:buChar char="•"/>
            </a:pPr>
            <a:r>
              <a:rPr lang="en-AU" dirty="0"/>
              <a:t>New Caroline Springs station opening soon; </a:t>
            </a:r>
          </a:p>
          <a:p>
            <a:pPr marL="171450" indent="-171450">
              <a:buFont typeface="Arial" panose="020B0604020202020204" pitchFamily="34" charset="0"/>
              <a:buChar char="•"/>
            </a:pPr>
            <a:r>
              <a:rPr lang="en-AU" dirty="0"/>
              <a:t>partial upgrade to existing Rockbank station planned; </a:t>
            </a:r>
          </a:p>
          <a:p>
            <a:pPr marL="171450" indent="-171450">
              <a:buFont typeface="Arial" panose="020B0604020202020204" pitchFamily="34" charset="0"/>
              <a:buChar char="•"/>
            </a:pPr>
            <a:r>
              <a:rPr lang="en-AU" dirty="0"/>
              <a:t>future station location identified at Mt Atkinson.</a:t>
            </a:r>
          </a:p>
          <a:p>
            <a:r>
              <a:rPr lang="en-AU" dirty="0"/>
              <a:t>Arterial network:</a:t>
            </a:r>
          </a:p>
          <a:p>
            <a:pPr marL="171450" indent="-171450">
              <a:buFont typeface="Arial" panose="020B0604020202020204" pitchFamily="34" charset="0"/>
              <a:buChar char="•"/>
            </a:pPr>
            <a:r>
              <a:rPr lang="en-AU" dirty="0"/>
              <a:t>Melton Highway and Western Freeway existing</a:t>
            </a:r>
          </a:p>
          <a:p>
            <a:pPr marL="171450" indent="-171450">
              <a:buFont typeface="Arial" panose="020B0604020202020204" pitchFamily="34" charset="0"/>
              <a:buChar char="•"/>
            </a:pPr>
            <a:r>
              <a:rPr lang="en-AU" dirty="0"/>
              <a:t>Arterial roads will carry bus network</a:t>
            </a:r>
          </a:p>
          <a:p>
            <a:pPr marL="171450" indent="-171450">
              <a:buFont typeface="Arial" panose="020B0604020202020204" pitchFamily="34" charset="0"/>
              <a:buChar char="•"/>
            </a:pPr>
            <a:r>
              <a:rPr lang="en-AU" dirty="0"/>
              <a:t>Future OMR (road and rail)</a:t>
            </a:r>
          </a:p>
          <a:p>
            <a:r>
              <a:rPr lang="en-AU" dirty="0"/>
              <a:t>This area will eventually be extremely well serviced by transport.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21</a:t>
            </a:fld>
            <a:endParaRPr lang="en-US" dirty="0"/>
          </a:p>
        </p:txBody>
      </p:sp>
    </p:spTree>
    <p:extLst>
      <p:ext uri="{BB962C8B-B14F-4D97-AF65-F5344CB8AC3E}">
        <p14:creationId xmlns:p14="http://schemas.microsoft.com/office/powerpoint/2010/main" val="144146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high-level Transport network was also largely developed through the WGCP.</a:t>
            </a:r>
          </a:p>
          <a:p>
            <a:endParaRPr lang="en-AU" dirty="0"/>
          </a:p>
          <a:p>
            <a:r>
              <a:rPr lang="en-AU" dirty="0"/>
              <a:t>Rail network – duplication then electrification is single biggest priority for this growth corridor (funded through recent State Budget).</a:t>
            </a:r>
          </a:p>
          <a:p>
            <a:pPr marL="171450" indent="-171450">
              <a:buFont typeface="Arial" panose="020B0604020202020204" pitchFamily="34" charset="0"/>
              <a:buChar char="•"/>
            </a:pPr>
            <a:r>
              <a:rPr lang="en-AU" dirty="0"/>
              <a:t>New Caroline Springs station opening soon; </a:t>
            </a:r>
          </a:p>
          <a:p>
            <a:pPr marL="171450" indent="-171450">
              <a:buFont typeface="Arial" panose="020B0604020202020204" pitchFamily="34" charset="0"/>
              <a:buChar char="•"/>
            </a:pPr>
            <a:r>
              <a:rPr lang="en-AU" dirty="0"/>
              <a:t>partial upgrade to existing Rockbank station planned; </a:t>
            </a:r>
          </a:p>
          <a:p>
            <a:pPr marL="171450" indent="-171450">
              <a:buFont typeface="Arial" panose="020B0604020202020204" pitchFamily="34" charset="0"/>
              <a:buChar char="•"/>
            </a:pPr>
            <a:r>
              <a:rPr lang="en-AU" dirty="0"/>
              <a:t>future station location identified at Mt Atkinson.</a:t>
            </a:r>
          </a:p>
          <a:p>
            <a:r>
              <a:rPr lang="en-AU" dirty="0"/>
              <a:t>Arterial network:</a:t>
            </a:r>
          </a:p>
          <a:p>
            <a:pPr marL="171450" indent="-171450">
              <a:buFont typeface="Arial" panose="020B0604020202020204" pitchFamily="34" charset="0"/>
              <a:buChar char="•"/>
            </a:pPr>
            <a:r>
              <a:rPr lang="en-AU" dirty="0"/>
              <a:t>Melton Highway and Western Freeway existing</a:t>
            </a:r>
          </a:p>
          <a:p>
            <a:pPr marL="171450" indent="-171450">
              <a:buFont typeface="Arial" panose="020B0604020202020204" pitchFamily="34" charset="0"/>
              <a:buChar char="•"/>
            </a:pPr>
            <a:r>
              <a:rPr lang="en-AU" dirty="0"/>
              <a:t>Arterial roads will carry bus network</a:t>
            </a:r>
          </a:p>
          <a:p>
            <a:pPr marL="171450" indent="-171450">
              <a:buFont typeface="Arial" panose="020B0604020202020204" pitchFamily="34" charset="0"/>
              <a:buChar char="•"/>
            </a:pPr>
            <a:r>
              <a:rPr lang="en-AU" dirty="0"/>
              <a:t>Future OMR (road and rail)</a:t>
            </a:r>
          </a:p>
          <a:p>
            <a:r>
              <a:rPr lang="en-AU" dirty="0"/>
              <a:t>This area will eventually be extremely well serviced by transport.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22</a:t>
            </a:fld>
            <a:endParaRPr lang="en-US" dirty="0"/>
          </a:p>
        </p:txBody>
      </p:sp>
    </p:spTree>
    <p:extLst>
      <p:ext uri="{BB962C8B-B14F-4D97-AF65-F5344CB8AC3E}">
        <p14:creationId xmlns:p14="http://schemas.microsoft.com/office/powerpoint/2010/main" val="1564736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high-level Transport network was also largely developed through the WGCP.</a:t>
            </a:r>
          </a:p>
          <a:p>
            <a:endParaRPr lang="en-AU" dirty="0"/>
          </a:p>
          <a:p>
            <a:r>
              <a:rPr lang="en-AU" dirty="0"/>
              <a:t>Rail network – duplication then electrification is single biggest priority for this growth corridor (funded through recent State Budget).</a:t>
            </a:r>
          </a:p>
          <a:p>
            <a:pPr marL="171450" indent="-171450">
              <a:buFont typeface="Arial" panose="020B0604020202020204" pitchFamily="34" charset="0"/>
              <a:buChar char="•"/>
            </a:pPr>
            <a:r>
              <a:rPr lang="en-AU" dirty="0"/>
              <a:t>New Caroline Springs station opening soon; </a:t>
            </a:r>
          </a:p>
          <a:p>
            <a:pPr marL="171450" indent="-171450">
              <a:buFont typeface="Arial" panose="020B0604020202020204" pitchFamily="34" charset="0"/>
              <a:buChar char="•"/>
            </a:pPr>
            <a:r>
              <a:rPr lang="en-AU" dirty="0"/>
              <a:t>partial upgrade to existing Rockbank station planned; </a:t>
            </a:r>
          </a:p>
          <a:p>
            <a:pPr marL="171450" indent="-171450">
              <a:buFont typeface="Arial" panose="020B0604020202020204" pitchFamily="34" charset="0"/>
              <a:buChar char="•"/>
            </a:pPr>
            <a:r>
              <a:rPr lang="en-AU" dirty="0"/>
              <a:t>future station location identified at Mt Atkinson.</a:t>
            </a:r>
          </a:p>
          <a:p>
            <a:r>
              <a:rPr lang="en-AU" dirty="0"/>
              <a:t>Arterial network:</a:t>
            </a:r>
          </a:p>
          <a:p>
            <a:pPr marL="171450" indent="-171450">
              <a:buFont typeface="Arial" panose="020B0604020202020204" pitchFamily="34" charset="0"/>
              <a:buChar char="•"/>
            </a:pPr>
            <a:r>
              <a:rPr lang="en-AU" dirty="0"/>
              <a:t>Melton Highway and Western Freeway existing</a:t>
            </a:r>
          </a:p>
          <a:p>
            <a:pPr marL="171450" indent="-171450">
              <a:buFont typeface="Arial" panose="020B0604020202020204" pitchFamily="34" charset="0"/>
              <a:buChar char="•"/>
            </a:pPr>
            <a:r>
              <a:rPr lang="en-AU" dirty="0"/>
              <a:t>Arterial roads will carry bus network</a:t>
            </a:r>
          </a:p>
          <a:p>
            <a:pPr marL="171450" indent="-171450">
              <a:buFont typeface="Arial" panose="020B0604020202020204" pitchFamily="34" charset="0"/>
              <a:buChar char="•"/>
            </a:pPr>
            <a:r>
              <a:rPr lang="en-AU" dirty="0"/>
              <a:t>Future OMR (road and rail)</a:t>
            </a:r>
          </a:p>
          <a:p>
            <a:r>
              <a:rPr lang="en-AU" dirty="0"/>
              <a:t>This area will eventually be extremely well serviced by transport.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23</a:t>
            </a:fld>
            <a:endParaRPr lang="en-US" dirty="0"/>
          </a:p>
        </p:txBody>
      </p:sp>
    </p:spTree>
    <p:extLst>
      <p:ext uri="{BB962C8B-B14F-4D97-AF65-F5344CB8AC3E}">
        <p14:creationId xmlns:p14="http://schemas.microsoft.com/office/powerpoint/2010/main" val="1759898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high-level Transport network was also largely developed through the WGCP.</a:t>
            </a:r>
          </a:p>
          <a:p>
            <a:endParaRPr lang="en-AU" dirty="0"/>
          </a:p>
          <a:p>
            <a:r>
              <a:rPr lang="en-AU" dirty="0"/>
              <a:t>Rail network – duplication then electrification is single biggest priority for this growth corridor (funded through recent State Budget).</a:t>
            </a:r>
          </a:p>
          <a:p>
            <a:pPr marL="171450" indent="-171450">
              <a:buFont typeface="Arial" panose="020B0604020202020204" pitchFamily="34" charset="0"/>
              <a:buChar char="•"/>
            </a:pPr>
            <a:r>
              <a:rPr lang="en-AU" dirty="0"/>
              <a:t>New Caroline Springs station opening soon; </a:t>
            </a:r>
          </a:p>
          <a:p>
            <a:pPr marL="171450" indent="-171450">
              <a:buFont typeface="Arial" panose="020B0604020202020204" pitchFamily="34" charset="0"/>
              <a:buChar char="•"/>
            </a:pPr>
            <a:r>
              <a:rPr lang="en-AU" dirty="0"/>
              <a:t>partial upgrade to existing Rockbank station planned; </a:t>
            </a:r>
          </a:p>
          <a:p>
            <a:pPr marL="171450" indent="-171450">
              <a:buFont typeface="Arial" panose="020B0604020202020204" pitchFamily="34" charset="0"/>
              <a:buChar char="•"/>
            </a:pPr>
            <a:r>
              <a:rPr lang="en-AU" dirty="0"/>
              <a:t>future station location identified at Mt Atkinson.</a:t>
            </a:r>
          </a:p>
          <a:p>
            <a:r>
              <a:rPr lang="en-AU" dirty="0"/>
              <a:t>Arterial network:</a:t>
            </a:r>
          </a:p>
          <a:p>
            <a:pPr marL="171450" indent="-171450">
              <a:buFont typeface="Arial" panose="020B0604020202020204" pitchFamily="34" charset="0"/>
              <a:buChar char="•"/>
            </a:pPr>
            <a:r>
              <a:rPr lang="en-AU" dirty="0"/>
              <a:t>Melton Highway and Western Freeway existing</a:t>
            </a:r>
          </a:p>
          <a:p>
            <a:pPr marL="171450" indent="-171450">
              <a:buFont typeface="Arial" panose="020B0604020202020204" pitchFamily="34" charset="0"/>
              <a:buChar char="•"/>
            </a:pPr>
            <a:r>
              <a:rPr lang="en-AU" dirty="0"/>
              <a:t>Arterial roads will carry bus network</a:t>
            </a:r>
          </a:p>
          <a:p>
            <a:pPr marL="171450" indent="-171450">
              <a:buFont typeface="Arial" panose="020B0604020202020204" pitchFamily="34" charset="0"/>
              <a:buChar char="•"/>
            </a:pPr>
            <a:r>
              <a:rPr lang="en-AU" dirty="0"/>
              <a:t>Future OMR (road and rail)</a:t>
            </a:r>
          </a:p>
          <a:p>
            <a:r>
              <a:rPr lang="en-AU" dirty="0"/>
              <a:t>This area will eventually be extremely well serviced by transport.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24</a:t>
            </a:fld>
            <a:endParaRPr lang="en-US" dirty="0"/>
          </a:p>
        </p:txBody>
      </p:sp>
    </p:spTree>
    <p:extLst>
      <p:ext uri="{BB962C8B-B14F-4D97-AF65-F5344CB8AC3E}">
        <p14:creationId xmlns:p14="http://schemas.microsoft.com/office/powerpoint/2010/main" val="913521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high-level Transport network was also largely developed through the WGCP.</a:t>
            </a:r>
          </a:p>
          <a:p>
            <a:endParaRPr lang="en-AU" dirty="0"/>
          </a:p>
          <a:p>
            <a:r>
              <a:rPr lang="en-AU" dirty="0"/>
              <a:t>Rail network – duplication then electrification is single biggest priority for this growth corridor (funded through recent State Budget).</a:t>
            </a:r>
          </a:p>
          <a:p>
            <a:pPr marL="171450" indent="-171450">
              <a:buFont typeface="Arial" panose="020B0604020202020204" pitchFamily="34" charset="0"/>
              <a:buChar char="•"/>
            </a:pPr>
            <a:r>
              <a:rPr lang="en-AU" dirty="0"/>
              <a:t>New Caroline Springs station opening soon; </a:t>
            </a:r>
          </a:p>
          <a:p>
            <a:pPr marL="171450" indent="-171450">
              <a:buFont typeface="Arial" panose="020B0604020202020204" pitchFamily="34" charset="0"/>
              <a:buChar char="•"/>
            </a:pPr>
            <a:r>
              <a:rPr lang="en-AU" dirty="0"/>
              <a:t>partial upgrade to existing Rockbank station planned; </a:t>
            </a:r>
          </a:p>
          <a:p>
            <a:pPr marL="171450" indent="-171450">
              <a:buFont typeface="Arial" panose="020B0604020202020204" pitchFamily="34" charset="0"/>
              <a:buChar char="•"/>
            </a:pPr>
            <a:r>
              <a:rPr lang="en-AU" dirty="0"/>
              <a:t>future station location identified at Mt Atkinson.</a:t>
            </a:r>
          </a:p>
          <a:p>
            <a:r>
              <a:rPr lang="en-AU" dirty="0"/>
              <a:t>Arterial network:</a:t>
            </a:r>
          </a:p>
          <a:p>
            <a:pPr marL="171450" indent="-171450">
              <a:buFont typeface="Arial" panose="020B0604020202020204" pitchFamily="34" charset="0"/>
              <a:buChar char="•"/>
            </a:pPr>
            <a:r>
              <a:rPr lang="en-AU" dirty="0"/>
              <a:t>Melton Highway and Western Freeway existing</a:t>
            </a:r>
          </a:p>
          <a:p>
            <a:pPr marL="171450" indent="-171450">
              <a:buFont typeface="Arial" panose="020B0604020202020204" pitchFamily="34" charset="0"/>
              <a:buChar char="•"/>
            </a:pPr>
            <a:r>
              <a:rPr lang="en-AU" dirty="0"/>
              <a:t>Arterial roads will carry bus network</a:t>
            </a:r>
          </a:p>
          <a:p>
            <a:pPr marL="171450" indent="-171450">
              <a:buFont typeface="Arial" panose="020B0604020202020204" pitchFamily="34" charset="0"/>
              <a:buChar char="•"/>
            </a:pPr>
            <a:r>
              <a:rPr lang="en-AU" dirty="0"/>
              <a:t>Future OMR (road and rail)</a:t>
            </a:r>
          </a:p>
          <a:p>
            <a:r>
              <a:rPr lang="en-AU" dirty="0"/>
              <a:t>This area will eventually be extremely well serviced by transport.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25</a:t>
            </a:fld>
            <a:endParaRPr lang="en-US" dirty="0"/>
          </a:p>
        </p:txBody>
      </p:sp>
    </p:spTree>
    <p:extLst>
      <p:ext uri="{BB962C8B-B14F-4D97-AF65-F5344CB8AC3E}">
        <p14:creationId xmlns:p14="http://schemas.microsoft.com/office/powerpoint/2010/main" val="397762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dirty="0"/>
              <a:t>PSP then went further into detail below the WGCP –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Developed a road network suitable to support future bus networks.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‘connector roads’ and ‘arterial roads’ are designed of suitable width and capacity to take buses.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Network is rolled out later, as  development occurs and patronage grows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Possible routes shown on this plan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AU" dirty="0"/>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26</a:t>
            </a:fld>
            <a:endParaRPr lang="en-US" dirty="0"/>
          </a:p>
        </p:txBody>
      </p:sp>
    </p:spTree>
    <p:extLst>
      <p:ext uri="{BB962C8B-B14F-4D97-AF65-F5344CB8AC3E}">
        <p14:creationId xmlns:p14="http://schemas.microsoft.com/office/powerpoint/2010/main" val="197663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bicycle network and pedestrian paths are planned to be an integrated network, illustrated on the Shared Path Plan in the PSP (included on this slide)</a:t>
            </a:r>
          </a:p>
          <a:p>
            <a:r>
              <a:rPr lang="en-AU" dirty="0"/>
              <a:t>Off road bike paths are delivered through the PSP:</a:t>
            </a:r>
          </a:p>
          <a:p>
            <a:pPr marL="171450" indent="-171450">
              <a:buFont typeface="Arial" panose="020B0604020202020204" pitchFamily="34" charset="0"/>
              <a:buChar char="•"/>
            </a:pPr>
            <a:r>
              <a:rPr lang="en-AU" dirty="0"/>
              <a:t>on both sides of arterials (as per cross section on slide)</a:t>
            </a:r>
          </a:p>
          <a:p>
            <a:pPr marL="171450" indent="-171450">
              <a:buFont typeface="Arial" panose="020B0604020202020204" pitchFamily="34" charset="0"/>
              <a:buChar char="•"/>
            </a:pPr>
            <a:r>
              <a:rPr lang="en-AU" dirty="0"/>
              <a:t>On one side of connector roads (as per cross section on slide)</a:t>
            </a:r>
          </a:p>
          <a:p>
            <a:pPr marL="171450" indent="-171450">
              <a:buFont typeface="Arial" panose="020B0604020202020204" pitchFamily="34" charset="0"/>
              <a:buChar char="•"/>
            </a:pPr>
            <a:r>
              <a:rPr lang="en-AU" dirty="0"/>
              <a:t>along waterways and easements  </a:t>
            </a:r>
          </a:p>
          <a:p>
            <a:r>
              <a:rPr lang="en-AU" dirty="0"/>
              <a:t>Other local streets (not shown in the PSP as they are designed as part of the subdivision process) have reduced speeds and therefore safely support bikes on road.</a:t>
            </a:r>
          </a:p>
          <a:p>
            <a:r>
              <a:rPr lang="en-AU" dirty="0"/>
              <a:t>Pedestrian network is delivered through the PSP requiring footpaths along all streets and providing pedestrian and full traffic signals at key locations along the network (refer Shared Path Plan in the PS</a:t>
            </a:r>
            <a:r>
              <a:rPr lang="en-AU" dirty="0">
                <a:sym typeface="Wingdings" panose="05000000000000000000" pitchFamily="2" charset="2"/>
              </a:rPr>
              <a:t>P).</a:t>
            </a:r>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27</a:t>
            </a:fld>
            <a:endParaRPr lang="en-US" dirty="0"/>
          </a:p>
        </p:txBody>
      </p:sp>
    </p:spTree>
    <p:extLst>
      <p:ext uri="{BB962C8B-B14F-4D97-AF65-F5344CB8AC3E}">
        <p14:creationId xmlns:p14="http://schemas.microsoft.com/office/powerpoint/2010/main" val="72129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28</a:t>
            </a:fld>
            <a:endParaRPr lang="en-US" dirty="0"/>
          </a:p>
        </p:txBody>
      </p:sp>
    </p:spTree>
    <p:extLst>
      <p:ext uri="{BB962C8B-B14F-4D97-AF65-F5344CB8AC3E}">
        <p14:creationId xmlns:p14="http://schemas.microsoft.com/office/powerpoint/2010/main" val="2774487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Important to have all land uses shown in diagram connecting in to LTCs, and with sufficient residential development close to and adjacent LTC to deliver a walking catchment to the shops/ services in the LTC for a successful and vibrant </a:t>
            </a:r>
            <a:r>
              <a:rPr lang="en-AU" dirty="0" smtClean="0"/>
              <a:t>LTC.</a:t>
            </a: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29</a:t>
            </a:fld>
            <a:endParaRPr lang="en-US" dirty="0"/>
          </a:p>
        </p:txBody>
      </p:sp>
    </p:spTree>
    <p:extLst>
      <p:ext uri="{BB962C8B-B14F-4D97-AF65-F5344CB8AC3E}">
        <p14:creationId xmlns:p14="http://schemas.microsoft.com/office/powerpoint/2010/main" val="390342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Plumpton</a:t>
            </a:r>
            <a:r>
              <a:rPr lang="en-US" dirty="0"/>
              <a:t> and Kororoit are at the growth front in Western Growth Corridor – and can also be seen as infill development between Caroline Springs and </a:t>
            </a:r>
            <a:r>
              <a:rPr lang="en-US" dirty="0" err="1"/>
              <a:t>Rockbank</a:t>
            </a:r>
            <a:r>
              <a:rPr lang="en-US" dirty="0"/>
              <a:t> North PSP area.</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a:t>
            </a:fld>
            <a:endParaRPr lang="en-US" dirty="0"/>
          </a:p>
        </p:txBody>
      </p:sp>
    </p:spTree>
    <p:extLst>
      <p:ext uri="{BB962C8B-B14F-4D97-AF65-F5344CB8AC3E}">
        <p14:creationId xmlns:p14="http://schemas.microsoft.com/office/powerpoint/2010/main" val="3104221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30</a:t>
            </a:fld>
            <a:endParaRPr lang="en-US" dirty="0"/>
          </a:p>
        </p:txBody>
      </p:sp>
    </p:spTree>
    <p:extLst>
      <p:ext uri="{BB962C8B-B14F-4D97-AF65-F5344CB8AC3E}">
        <p14:creationId xmlns:p14="http://schemas.microsoft.com/office/powerpoint/2010/main" val="1381919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Where will people shop, access private and community services, and schools?</a:t>
            </a:r>
          </a:p>
          <a:p>
            <a:endParaRPr lang="en-AU" dirty="0"/>
          </a:p>
          <a:p>
            <a:r>
              <a:rPr lang="en-AU" dirty="0"/>
              <a:t>In terms of the design of the Future Urban Structure for Plumpton and Kororoit, we thought of the places as a series of smaller neighbourhoods, illustrated in this slide, each focussed on a community hub.</a:t>
            </a:r>
          </a:p>
          <a:p>
            <a:endParaRPr lang="en-AU" dirty="0"/>
          </a:p>
          <a:p>
            <a:pPr marL="171450" indent="-171450">
              <a:buFont typeface="Arial" panose="020B0604020202020204" pitchFamily="34" charset="0"/>
              <a:buChar char="•"/>
            </a:pPr>
            <a:r>
              <a:rPr lang="en-AU" dirty="0"/>
              <a:t>Each </a:t>
            </a:r>
            <a:r>
              <a:rPr lang="en-AU" dirty="0" err="1"/>
              <a:t>n’hood</a:t>
            </a:r>
            <a:r>
              <a:rPr lang="en-AU" dirty="0"/>
              <a:t> 7,000 – 10,000 people.</a:t>
            </a:r>
          </a:p>
          <a:p>
            <a:pPr marL="171450" indent="-171450">
              <a:buFont typeface="Arial" panose="020B0604020202020204" pitchFamily="34" charset="0"/>
              <a:buChar char="•"/>
            </a:pPr>
            <a:r>
              <a:rPr lang="en-AU" dirty="0"/>
              <a:t>Total = 19,000 dwellings; 52,000 people.</a:t>
            </a:r>
          </a:p>
          <a:p>
            <a:pPr marL="171450" indent="-171450">
              <a:buFont typeface="Arial" panose="020B0604020202020204" pitchFamily="34" charset="0"/>
              <a:buChar char="•"/>
            </a:pPr>
            <a:r>
              <a:rPr lang="en-AU" dirty="0"/>
              <a:t>Focused around a school; also typically a Council community facility (typically including maternal and child health, meeting rooms, early learning, but with flexibility to adapt to future council needs); sometimes with higher order library, planned activity groups for older people; youth services.</a:t>
            </a:r>
          </a:p>
          <a:p>
            <a:pPr marL="171450" indent="-171450">
              <a:buFont typeface="Arial" panose="020B0604020202020204" pitchFamily="34" charset="0"/>
              <a:buChar char="•"/>
            </a:pPr>
            <a:r>
              <a:rPr lang="en-AU" dirty="0"/>
              <a:t>Also sports reserve (Melton prefers a 6 and 10 Ha model to suit rectangular and ovals respectively)  </a:t>
            </a:r>
            <a:r>
              <a:rPr lang="en-AU" i="1" dirty="0"/>
              <a:t>-</a:t>
            </a:r>
            <a:endParaRPr lang="en-AU" dirty="0"/>
          </a:p>
          <a:p>
            <a:pPr marL="171450" indent="-171450">
              <a:buFont typeface="Arial" panose="020B0604020202020204" pitchFamily="34" charset="0"/>
              <a:buChar char="•"/>
            </a:pPr>
            <a:r>
              <a:rPr lang="en-AU" dirty="0"/>
              <a:t>And local shops/ businesses (either LTC or smaller ‘local convenience centre’)</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31</a:t>
            </a:fld>
            <a:endParaRPr lang="en-US" dirty="0"/>
          </a:p>
        </p:txBody>
      </p:sp>
    </p:spTree>
    <p:extLst>
      <p:ext uri="{BB962C8B-B14F-4D97-AF65-F5344CB8AC3E}">
        <p14:creationId xmlns:p14="http://schemas.microsoft.com/office/powerpoint/2010/main" val="2360120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a single ‘</a:t>
            </a:r>
            <a:r>
              <a:rPr lang="en-US" dirty="0" err="1"/>
              <a:t>neighbourhood</a:t>
            </a:r>
            <a:r>
              <a:rPr lang="en-US" dirty="0"/>
              <a:t>’:</a:t>
            </a:r>
          </a:p>
          <a:p>
            <a:pPr marL="171450" indent="-171450">
              <a:buFont typeface="Arial" panose="020B0604020202020204" pitchFamily="34" charset="0"/>
              <a:buChar char="•"/>
            </a:pPr>
            <a:r>
              <a:rPr lang="en-US" dirty="0"/>
              <a:t>walking distance for main catchment is 5 – 10 mins to the LTC and community hub</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32</a:t>
            </a:fld>
            <a:endParaRPr lang="en-US" dirty="0"/>
          </a:p>
        </p:txBody>
      </p:sp>
    </p:spTree>
    <p:extLst>
      <p:ext uri="{BB962C8B-B14F-4D97-AF65-F5344CB8AC3E}">
        <p14:creationId xmlns:p14="http://schemas.microsoft.com/office/powerpoint/2010/main" val="3419093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PSP developed concept plans (indicative, not prescriptive to developers) which adopt the LTC principles and respond to the characteristics of the location - in this case, responding to the future waterway and existing road adjacent. Features:</a:t>
            </a:r>
          </a:p>
          <a:p>
            <a:endParaRPr lang="en-US" dirty="0" smtClean="0"/>
          </a:p>
          <a:p>
            <a:pPr marL="171450" indent="-171450">
              <a:buFont typeface="Arial" panose="020B0604020202020204" pitchFamily="34" charset="0"/>
              <a:buChar char="•"/>
            </a:pPr>
            <a:r>
              <a:rPr lang="en-US" dirty="0" smtClean="0"/>
              <a:t>Main street; </a:t>
            </a:r>
          </a:p>
          <a:p>
            <a:pPr marL="171450" indent="-171450">
              <a:buFont typeface="Arial" panose="020B0604020202020204" pitchFamily="34" charset="0"/>
              <a:buChar char="•"/>
            </a:pPr>
            <a:r>
              <a:rPr lang="en-US" dirty="0" smtClean="0"/>
              <a:t>Small local enterprises</a:t>
            </a:r>
          </a:p>
          <a:p>
            <a:pPr marL="171450" indent="-171450">
              <a:buFont typeface="Arial" panose="020B0604020202020204" pitchFamily="34" charset="0"/>
              <a:buChar char="•"/>
            </a:pPr>
            <a:r>
              <a:rPr lang="en-US" dirty="0" smtClean="0"/>
              <a:t>Existing street </a:t>
            </a:r>
          </a:p>
          <a:p>
            <a:pPr marL="171450" indent="-171450">
              <a:buFont typeface="Arial" panose="020B0604020202020204" pitchFamily="34" charset="0"/>
              <a:buChar char="•"/>
            </a:pPr>
            <a:r>
              <a:rPr lang="en-US" dirty="0" smtClean="0"/>
              <a:t>School, council community facilities.</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(refer PSP for more detail)</a:t>
            </a:r>
            <a:endParaRPr lang="en-US" dirty="0" smtClean="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33</a:t>
            </a:fld>
            <a:endParaRPr lang="en-US" dirty="0"/>
          </a:p>
        </p:txBody>
      </p:sp>
    </p:spTree>
    <p:extLst>
      <p:ext uri="{BB962C8B-B14F-4D97-AF65-F5344CB8AC3E}">
        <p14:creationId xmlns:p14="http://schemas.microsoft.com/office/powerpoint/2010/main" val="2146278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The neighbourhoods are then all brought together in the Future Urban Structure plan which responds to the conditions of the particular place.</a:t>
            </a:r>
          </a:p>
          <a:p>
            <a:pPr>
              <a:defRPr/>
            </a:pPr>
            <a:r>
              <a:rPr lang="en-AU" dirty="0"/>
              <a:t>Plumpton’s FUS plan (Plan 3 in PSP) is structured around:</a:t>
            </a:r>
          </a:p>
          <a:p>
            <a:pPr marL="628357" lvl="1" indent="-171450">
              <a:buFont typeface="Arial" panose="020B0604020202020204" pitchFamily="34" charset="0"/>
              <a:buChar char="•"/>
              <a:defRPr/>
            </a:pPr>
            <a:r>
              <a:rPr lang="en-AU" dirty="0"/>
              <a:t>the </a:t>
            </a:r>
            <a:r>
              <a:rPr lang="en-AU" dirty="0" err="1"/>
              <a:t>Beattys</a:t>
            </a:r>
            <a:r>
              <a:rPr lang="en-AU" dirty="0"/>
              <a:t> Road erstwhile goldfields route as the major ordering device,</a:t>
            </a:r>
          </a:p>
          <a:p>
            <a:pPr marL="628357" lvl="1" indent="-171450">
              <a:buFont typeface="Arial" panose="020B0604020202020204" pitchFamily="34" charset="0"/>
              <a:buChar char="•"/>
              <a:defRPr/>
            </a:pPr>
            <a:r>
              <a:rPr lang="en-AU" dirty="0"/>
              <a:t>topography and waterways,</a:t>
            </a:r>
          </a:p>
          <a:p>
            <a:pPr marL="628357" lvl="1" indent="-171450">
              <a:buFont typeface="Arial" panose="020B0604020202020204" pitchFamily="34" charset="0"/>
              <a:buChar char="•"/>
              <a:defRPr/>
            </a:pPr>
            <a:r>
              <a:rPr lang="en-AU" dirty="0"/>
              <a:t>linear open space connections including powerlines and gas easements (and associated land use restrictions), </a:t>
            </a:r>
          </a:p>
          <a:p>
            <a:pPr marL="628357" lvl="1" indent="-171450">
              <a:buFont typeface="Arial" panose="020B0604020202020204" pitchFamily="34" charset="0"/>
              <a:buChar char="•"/>
              <a:defRPr/>
            </a:pPr>
            <a:r>
              <a:rPr lang="en-AU" dirty="0"/>
              <a:t>designing to create neighbourhoods.</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34</a:t>
            </a:fld>
            <a:endParaRPr lang="en-US" dirty="0"/>
          </a:p>
        </p:txBody>
      </p:sp>
    </p:spTree>
    <p:extLst>
      <p:ext uri="{BB962C8B-B14F-4D97-AF65-F5344CB8AC3E}">
        <p14:creationId xmlns:p14="http://schemas.microsoft.com/office/powerpoint/2010/main" val="2906149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In Kororoit the plan is structured around:</a:t>
            </a:r>
          </a:p>
          <a:p>
            <a:pPr marL="171450" indent="-171450">
              <a:buFont typeface="Arial" panose="020B0604020202020204" pitchFamily="34" charset="0"/>
              <a:buChar char="•"/>
              <a:defRPr/>
            </a:pPr>
            <a:r>
              <a:rPr lang="en-AU" dirty="0" err="1"/>
              <a:t>Kororoit</a:t>
            </a:r>
            <a:r>
              <a:rPr lang="en-AU" dirty="0"/>
              <a:t> Creek</a:t>
            </a:r>
          </a:p>
          <a:p>
            <a:pPr marL="171450" indent="-171450">
              <a:buFont typeface="Arial" panose="020B0604020202020204" pitchFamily="34" charset="0"/>
              <a:buChar char="•"/>
              <a:defRPr/>
            </a:pPr>
            <a:r>
              <a:rPr lang="en-AU" dirty="0"/>
              <a:t>existing roads/ Freeway</a:t>
            </a:r>
          </a:p>
          <a:p>
            <a:pPr marL="171450" indent="-171450">
              <a:buFont typeface="Arial" panose="020B0604020202020204" pitchFamily="34" charset="0"/>
              <a:buChar char="•"/>
              <a:defRPr/>
            </a:pPr>
            <a:r>
              <a:rPr lang="en-AU" dirty="0" err="1"/>
              <a:t>Deanside</a:t>
            </a:r>
            <a:r>
              <a:rPr lang="en-AU" dirty="0"/>
              <a:t> homestead complex</a:t>
            </a:r>
          </a:p>
          <a:p>
            <a:pPr marL="171450" indent="-171450">
              <a:buFont typeface="Arial" panose="020B0604020202020204" pitchFamily="34" charset="0"/>
              <a:buChar char="•"/>
              <a:defRPr/>
            </a:pPr>
            <a:r>
              <a:rPr lang="en-AU" dirty="0"/>
              <a:t>Nature conservation </a:t>
            </a:r>
            <a:r>
              <a:rPr lang="en-AU" dirty="0" smtClean="0"/>
              <a:t>areas</a:t>
            </a:r>
            <a:endParaRPr lang="en-AU" dirty="0"/>
          </a:p>
          <a:p>
            <a:pPr>
              <a:defRPr/>
            </a:pPr>
            <a:r>
              <a:rPr lang="en-AU" dirty="0"/>
              <a:t>Then all brought together in the Future urban structure plan, structure round linear open space connections, topography and waterways., and neighbourhood principles</a:t>
            </a:r>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35</a:t>
            </a:fld>
            <a:endParaRPr lang="en-US" dirty="0"/>
          </a:p>
        </p:txBody>
      </p:sp>
    </p:spTree>
    <p:extLst>
      <p:ext uri="{BB962C8B-B14F-4D97-AF65-F5344CB8AC3E}">
        <p14:creationId xmlns:p14="http://schemas.microsoft.com/office/powerpoint/2010/main" val="1263639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 GCP identified key employment and activity </a:t>
            </a:r>
            <a:r>
              <a:rPr lang="en-US" dirty="0" err="1"/>
              <a:t>centre</a:t>
            </a:r>
            <a:r>
              <a:rPr lang="en-US" dirty="0"/>
              <a:t> locations well serviced by public transport.</a:t>
            </a:r>
          </a:p>
          <a:p>
            <a:endParaRPr lang="en-US" dirty="0"/>
          </a:p>
          <a:p>
            <a:pPr marL="171450" indent="-171450">
              <a:buFont typeface="Arial" panose="020B0604020202020204" pitchFamily="34" charset="0"/>
              <a:buChar char="•"/>
            </a:pPr>
            <a:r>
              <a:rPr lang="en-US" dirty="0"/>
              <a:t>PSP refined these locations.</a:t>
            </a:r>
          </a:p>
          <a:p>
            <a:pPr marL="171450" indent="-171450">
              <a:buFont typeface="Arial" panose="020B0604020202020204" pitchFamily="34" charset="0"/>
              <a:buChar char="•"/>
            </a:pPr>
            <a:r>
              <a:rPr lang="en-US" dirty="0"/>
              <a:t>Plan on this slide includes Mt Atkinson and </a:t>
            </a:r>
            <a:r>
              <a:rPr lang="en-US" dirty="0" err="1"/>
              <a:t>Tarneit</a:t>
            </a:r>
            <a:r>
              <a:rPr lang="en-US" dirty="0"/>
              <a:t> Plains PSP, currently being prepared</a:t>
            </a:r>
          </a:p>
          <a:p>
            <a:pPr marL="171450" indent="-171450">
              <a:buFont typeface="Arial" panose="020B0604020202020204" pitchFamily="34" charset="0"/>
              <a:buChar char="•"/>
            </a:pPr>
            <a:r>
              <a:rPr lang="en-US" dirty="0"/>
              <a:t>Over 33,000 jobs across the three PSPs - </a:t>
            </a:r>
            <a:r>
              <a:rPr lang="en-AU" dirty="0" err="1"/>
              <a:t>ie</a:t>
            </a:r>
            <a:r>
              <a:rPr lang="en-AU" dirty="0"/>
              <a:t> more than 1 job/ dwelling.</a:t>
            </a:r>
          </a:p>
          <a:p>
            <a:pPr marL="171450" indent="-171450">
              <a:buFont typeface="Arial" panose="020B0604020202020204" pitchFamily="34" charset="0"/>
              <a:buChar char="•"/>
            </a:pPr>
            <a:r>
              <a:rPr lang="en-US" dirty="0"/>
              <a:t>These will also provide opportunities for existing Caroline Springs residents.</a:t>
            </a:r>
          </a:p>
          <a:p>
            <a:pPr marL="171450" indent="-171450">
              <a:buFont typeface="Arial" panose="020B0604020202020204" pitchFamily="34" charset="0"/>
              <a:buChar char="•"/>
            </a:pPr>
            <a:r>
              <a:rPr lang="en-AU" dirty="0"/>
              <a:t>Jobs will be in a range of locations across the PSPs, and range in type of job as shown in this series of slides – </a:t>
            </a:r>
          </a:p>
          <a:p>
            <a:pPr marL="628357" lvl="1" indent="-171450">
              <a:buFont typeface="Arial" panose="020B0604020202020204" pitchFamily="34" charset="0"/>
              <a:buChar char="•"/>
            </a:pPr>
            <a:r>
              <a:rPr lang="en-AU" dirty="0"/>
              <a:t>Town centres and local convenience centres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949857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Jobs in industrial locations shown on this slide.</a:t>
            </a:r>
          </a:p>
          <a:p>
            <a:endParaRPr lang="en-AU" dirty="0"/>
          </a:p>
          <a:p>
            <a:pPr marL="171450" indent="-171450">
              <a:buFont typeface="Arial" panose="020B0604020202020204" pitchFamily="34" charset="0"/>
              <a:buChar char="•"/>
            </a:pPr>
            <a:r>
              <a:rPr lang="en-AU" dirty="0"/>
              <a:t>Larger format likely in south adjacent growing western industrial precinct.</a:t>
            </a:r>
          </a:p>
          <a:p>
            <a:pPr marL="171450" indent="-171450">
              <a:buFont typeface="Arial" panose="020B0604020202020204" pitchFamily="34" charset="0"/>
              <a:buChar char="•"/>
            </a:pPr>
            <a:r>
              <a:rPr lang="en-AU" dirty="0"/>
              <a:t>Smaller / local format likely in smaller areas around rail and in Plumpton.</a:t>
            </a:r>
          </a:p>
          <a:p>
            <a:endParaRPr lang="en-AU" dirty="0"/>
          </a:p>
          <a:p>
            <a:r>
              <a:rPr lang="en-AU" dirty="0"/>
              <a:t>Photos illustrate:</a:t>
            </a:r>
          </a:p>
          <a:p>
            <a:pPr marL="171450" indent="-171450">
              <a:buFont typeface="Arial" panose="020B0604020202020204" pitchFamily="34" charset="0"/>
              <a:buChar char="•"/>
            </a:pPr>
            <a:r>
              <a:rPr lang="en-AU" dirty="0"/>
              <a:t>Warehouse to residential interface – </a:t>
            </a:r>
            <a:r>
              <a:rPr lang="en-AU" dirty="0" err="1"/>
              <a:t>eg</a:t>
            </a:r>
            <a:r>
              <a:rPr lang="en-AU" dirty="0"/>
              <a:t> the </a:t>
            </a:r>
            <a:r>
              <a:rPr lang="en-AU" dirty="0" err="1"/>
              <a:t>Meridien</a:t>
            </a:r>
            <a:r>
              <a:rPr lang="en-AU" dirty="0"/>
              <a:t> business park in Thomastown – small offices, compact warehouse, and slightly larger warehouses behind – </a:t>
            </a:r>
          </a:p>
          <a:p>
            <a:pPr marL="171450" indent="-171450">
              <a:buFont typeface="Arial" panose="020B0604020202020204" pitchFamily="34" charset="0"/>
              <a:buChar char="•"/>
            </a:pPr>
            <a:r>
              <a:rPr lang="en-AU" dirty="0" err="1"/>
              <a:t>factoryettes</a:t>
            </a:r>
            <a:r>
              <a:rPr lang="en-AU" dirty="0"/>
              <a:t> 122 – 175 </a:t>
            </a:r>
            <a:r>
              <a:rPr lang="en-AU" dirty="0" err="1"/>
              <a:t>sqm</a:t>
            </a:r>
            <a:r>
              <a:rPr lang="en-AU" dirty="0"/>
              <a:t> ; front street </a:t>
            </a:r>
            <a:r>
              <a:rPr lang="en-AU" dirty="0" err="1"/>
              <a:t>aceess</a:t>
            </a:r>
            <a:r>
              <a:rPr lang="en-AU" dirty="0"/>
              <a:t>, rear loading; offices 150 </a:t>
            </a:r>
            <a:r>
              <a:rPr lang="en-AU" dirty="0" err="1"/>
              <a:t>sqm</a:t>
            </a:r>
            <a:r>
              <a:rPr lang="en-AU" dirty="0"/>
              <a:t>.</a:t>
            </a: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702812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Small local enterprises adjacent local town centres – which may struggle to find space in LTCs – we are zoning to encourage lower rents.</a:t>
            </a:r>
          </a:p>
          <a:p>
            <a:r>
              <a:rPr lang="en-AU" dirty="0"/>
              <a:t>Uses can include:</a:t>
            </a:r>
          </a:p>
          <a:p>
            <a:pPr marL="171450" indent="-171450">
              <a:buFont typeface="Arial" panose="020B0604020202020204" pitchFamily="34" charset="0"/>
              <a:buChar char="•"/>
            </a:pPr>
            <a:r>
              <a:rPr lang="en-AU" dirty="0"/>
              <a:t>Gyms, martial arts studios </a:t>
            </a:r>
          </a:p>
          <a:p>
            <a:pPr marL="171450" indent="-171450">
              <a:buFont typeface="Arial" panose="020B0604020202020204" pitchFamily="34" charset="0"/>
              <a:buChar char="•"/>
            </a:pPr>
            <a:r>
              <a:rPr lang="en-AU" dirty="0"/>
              <a:t>Equipment repairs and service for items such as lawnmowers, tools </a:t>
            </a:r>
            <a:r>
              <a:rPr lang="en-AU" dirty="0" err="1"/>
              <a:t>etc</a:t>
            </a:r>
            <a:endParaRPr lang="en-AU" dirty="0"/>
          </a:p>
          <a:p>
            <a:pPr marL="171450" indent="-171450">
              <a:buFont typeface="Arial" panose="020B0604020202020204" pitchFamily="34" charset="0"/>
              <a:buChar char="•"/>
            </a:pPr>
            <a:r>
              <a:rPr lang="en-AU" dirty="0"/>
              <a:t>Private play centres; </a:t>
            </a:r>
          </a:p>
          <a:p>
            <a:pPr marL="171450" indent="-171450">
              <a:buFont typeface="Arial" panose="020B0604020202020204" pitchFamily="34" charset="0"/>
              <a:buChar char="•"/>
            </a:pPr>
            <a:r>
              <a:rPr lang="en-AU" dirty="0"/>
              <a:t>Squash and other courts </a:t>
            </a:r>
          </a:p>
          <a:p>
            <a:pPr marL="171450" indent="-171450">
              <a:buFont typeface="Arial" panose="020B0604020202020204" pitchFamily="34" charset="0"/>
              <a:buChar char="•"/>
            </a:pPr>
            <a:r>
              <a:rPr lang="en-AU" dirty="0"/>
              <a:t>Printers </a:t>
            </a:r>
          </a:p>
          <a:p>
            <a:pPr marL="171450" indent="-171450">
              <a:buFont typeface="Arial" panose="020B0604020202020204" pitchFamily="34" charset="0"/>
              <a:buChar char="•"/>
            </a:pPr>
            <a:r>
              <a:rPr lang="en-AU" dirty="0" smtClean="0"/>
              <a:t>Crafts </a:t>
            </a:r>
            <a:r>
              <a:rPr lang="en-AU" dirty="0"/>
              <a:t>centres </a:t>
            </a:r>
          </a:p>
          <a:p>
            <a:pPr marL="171450" indent="-171450">
              <a:buFont typeface="Arial" panose="020B0604020202020204" pitchFamily="34" charset="0"/>
              <a:buChar char="•"/>
            </a:pPr>
            <a:r>
              <a:rPr lang="en-AU" dirty="0" smtClean="0"/>
              <a:t>Storage </a:t>
            </a:r>
            <a:endParaRPr lang="en-AU" dirty="0"/>
          </a:p>
          <a:p>
            <a:pPr marL="171450" indent="-171450">
              <a:buFont typeface="Arial" panose="020B0604020202020204" pitchFamily="34" charset="0"/>
              <a:buChar char="•"/>
            </a:pPr>
            <a:r>
              <a:rPr lang="en-AU" dirty="0" smtClean="0"/>
              <a:t>Automotive </a:t>
            </a:r>
            <a:r>
              <a:rPr lang="en-AU" dirty="0"/>
              <a:t>repairs and service/garages </a:t>
            </a:r>
          </a:p>
          <a:p>
            <a:pPr marL="171450" indent="-171450">
              <a:buFont typeface="Arial" panose="020B0604020202020204" pitchFamily="34" charset="0"/>
              <a:buChar char="•"/>
            </a:pPr>
            <a:r>
              <a:rPr lang="en-AU" dirty="0" smtClean="0"/>
              <a:t>Studio/workshops </a:t>
            </a:r>
            <a:endParaRPr lang="en-AU" dirty="0"/>
          </a:p>
          <a:p>
            <a:pPr marL="171450" indent="-171450">
              <a:buFont typeface="Arial" panose="020B0604020202020204" pitchFamily="34" charset="0"/>
              <a:buChar char="•"/>
            </a:pPr>
            <a:r>
              <a:rPr lang="en-AU" dirty="0" smtClean="0"/>
              <a:t>Veterinary </a:t>
            </a:r>
            <a:r>
              <a:rPr lang="en-AU" dirty="0"/>
              <a:t>Clinics</a:t>
            </a: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3435126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or working from home opportunities. </a:t>
            </a:r>
          </a:p>
          <a:p>
            <a:pPr marL="171450" indent="-171450">
              <a:buFont typeface="Arial" panose="020B0604020202020204" pitchFamily="34" charset="0"/>
              <a:buChar char="•"/>
            </a:pPr>
            <a:r>
              <a:rPr lang="en-AU" dirty="0"/>
              <a:t>Based on existing trends we assume an average of around 5% of homes will have someone working from home.</a:t>
            </a: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228741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Kororoit</a:t>
            </a:r>
            <a:r>
              <a:rPr lang="en-US" dirty="0"/>
              <a:t> and </a:t>
            </a:r>
            <a:r>
              <a:rPr lang="en-US" dirty="0" err="1"/>
              <a:t>Plumpton</a:t>
            </a:r>
            <a:r>
              <a:rPr lang="en-US" dirty="0"/>
              <a:t> PSPs are a logical next growth front in the west of Melbourne as there is:</a:t>
            </a:r>
          </a:p>
          <a:p>
            <a:pPr marL="628357" lvl="1" indent="-171450">
              <a:buFont typeface="Arial" panose="020B0604020202020204" pitchFamily="34" charset="0"/>
              <a:buChar char="•"/>
            </a:pPr>
            <a:r>
              <a:rPr lang="en-US" dirty="0"/>
              <a:t>Some capacity in existing services to allow early development; </a:t>
            </a:r>
          </a:p>
          <a:p>
            <a:pPr marL="628357" lvl="1" indent="-171450">
              <a:buFont typeface="Arial" panose="020B0604020202020204" pitchFamily="34" charset="0"/>
              <a:buChar char="•"/>
            </a:pPr>
            <a:r>
              <a:rPr lang="en-US" dirty="0"/>
              <a:t>An arterial road network already partly in place; </a:t>
            </a:r>
          </a:p>
          <a:p>
            <a:pPr marL="628357" lvl="1" indent="-171450">
              <a:buFont typeface="Arial" panose="020B0604020202020204" pitchFamily="34" charset="0"/>
              <a:buChar char="•"/>
            </a:pPr>
            <a:r>
              <a:rPr lang="en-US" dirty="0"/>
              <a:t>A new station recently completed at Caroline Springs to the south east, and existing station at </a:t>
            </a:r>
            <a:r>
              <a:rPr lang="en-US" dirty="0" err="1"/>
              <a:t>Rockbank</a:t>
            </a:r>
            <a:r>
              <a:rPr lang="en-US" dirty="0"/>
              <a:t> to the south west.</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a:t>
            </a:fld>
            <a:endParaRPr lang="en-US" dirty="0"/>
          </a:p>
        </p:txBody>
      </p:sp>
    </p:spTree>
    <p:extLst>
      <p:ext uri="{BB962C8B-B14F-4D97-AF65-F5344CB8AC3E}">
        <p14:creationId xmlns:p14="http://schemas.microsoft.com/office/powerpoint/2010/main" val="2449985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or working from home opportunities. </a:t>
            </a:r>
          </a:p>
          <a:p>
            <a:pPr marL="171450" indent="-171450">
              <a:buFont typeface="Arial" panose="020B0604020202020204" pitchFamily="34" charset="0"/>
              <a:buChar char="•"/>
            </a:pPr>
            <a:r>
              <a:rPr lang="en-AU" dirty="0"/>
              <a:t>Based on existing trends we assume an average of around 5% of homes will have someone working from home.</a:t>
            </a: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838087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3761" y="4719843"/>
            <a:ext cx="4991510" cy="4473856"/>
          </a:xfrm>
        </p:spPr>
        <p:txBody>
          <a:bodyPr/>
          <a:lstStyle/>
          <a:p>
            <a:r>
              <a:rPr lang="en-US" dirty="0"/>
              <a:t>The PSP proposes a range of housing densities according to location:</a:t>
            </a:r>
          </a:p>
          <a:p>
            <a:endParaRPr lang="en-US" dirty="0"/>
          </a:p>
          <a:p>
            <a:pPr marL="171450" indent="-171450">
              <a:buFont typeface="Arial" panose="020B0604020202020204" pitchFamily="34" charset="0"/>
              <a:buChar char="•"/>
            </a:pPr>
            <a:r>
              <a:rPr lang="en-US" dirty="0"/>
              <a:t>Locations with high amenity and access to services, and public transport are encouraged for medium density</a:t>
            </a:r>
          </a:p>
          <a:p>
            <a:pPr marL="171450" indent="-171450">
              <a:buFont typeface="Arial" panose="020B0604020202020204" pitchFamily="34" charset="0"/>
              <a:buChar char="•"/>
            </a:pPr>
            <a:r>
              <a:rPr lang="en-US" dirty="0"/>
              <a:t>16.5 </a:t>
            </a:r>
            <a:r>
              <a:rPr lang="en-US" dirty="0" err="1"/>
              <a:t>dph</a:t>
            </a:r>
            <a:r>
              <a:rPr lang="en-US" dirty="0"/>
              <a:t> (dwellings per hectare) </a:t>
            </a:r>
            <a:r>
              <a:rPr lang="en-US" dirty="0" smtClean="0"/>
              <a:t>is conventional </a:t>
            </a:r>
            <a:r>
              <a:rPr lang="en-US" dirty="0"/>
              <a:t>density in PSPs</a:t>
            </a:r>
          </a:p>
          <a:p>
            <a:pPr marL="171450" indent="-171450">
              <a:buFont typeface="Arial" panose="020B0604020202020204" pitchFamily="34" charset="0"/>
              <a:buChar char="•"/>
            </a:pPr>
            <a:r>
              <a:rPr lang="en-US" dirty="0"/>
              <a:t>25 </a:t>
            </a:r>
            <a:r>
              <a:rPr lang="en-US" dirty="0" err="1"/>
              <a:t>dph</a:t>
            </a:r>
            <a:r>
              <a:rPr lang="en-US" dirty="0"/>
              <a:t> medium</a:t>
            </a:r>
          </a:p>
          <a:p>
            <a:pPr marL="171450" indent="-171450">
              <a:buFont typeface="Arial" panose="020B0604020202020204" pitchFamily="34" charset="0"/>
              <a:buChar char="•"/>
            </a:pPr>
            <a:r>
              <a:rPr lang="en-US" dirty="0"/>
              <a:t>25+ </a:t>
            </a:r>
            <a:r>
              <a:rPr lang="en-US" dirty="0" err="1"/>
              <a:t>dph</a:t>
            </a:r>
            <a:r>
              <a:rPr lang="en-US" dirty="0"/>
              <a:t> higher</a:t>
            </a:r>
          </a:p>
          <a:p>
            <a:endParaRPr lang="en-US" dirty="0"/>
          </a:p>
          <a:p>
            <a:r>
              <a:rPr lang="en-US" dirty="0"/>
              <a:t>This is higher density than many existing middle ring suburbs of Melbourne.</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41</a:t>
            </a:fld>
            <a:endParaRPr lang="en-US" dirty="0"/>
          </a:p>
        </p:txBody>
      </p:sp>
    </p:spTree>
    <p:extLst>
      <p:ext uri="{BB962C8B-B14F-4D97-AF65-F5344CB8AC3E}">
        <p14:creationId xmlns:p14="http://schemas.microsoft.com/office/powerpoint/2010/main" val="740501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Access to open space a critical issue which PSP addresses.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42</a:t>
            </a:fld>
            <a:endParaRPr lang="en-US" dirty="0"/>
          </a:p>
        </p:txBody>
      </p:sp>
    </p:spTree>
    <p:extLst>
      <p:ext uri="{BB962C8B-B14F-4D97-AF65-F5344CB8AC3E}">
        <p14:creationId xmlns:p14="http://schemas.microsoft.com/office/powerpoint/2010/main" val="1054603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Sports reserves (</a:t>
            </a:r>
            <a:r>
              <a:rPr lang="en-AU" dirty="0" err="1"/>
              <a:t>ie</a:t>
            </a:r>
            <a:r>
              <a:rPr lang="en-AU" dirty="0"/>
              <a:t> with ovals or rectangular playing fields, hard courts) are designed to ensure 95% houses within 1km catchment.</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43</a:t>
            </a:fld>
            <a:endParaRPr lang="en-US" dirty="0"/>
          </a:p>
        </p:txBody>
      </p:sp>
    </p:spTree>
    <p:extLst>
      <p:ext uri="{BB962C8B-B14F-4D97-AF65-F5344CB8AC3E}">
        <p14:creationId xmlns:p14="http://schemas.microsoft.com/office/powerpoint/2010/main" val="84897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Local park network designed to ensure 95% houses within 400m (short walk) of a local park (around 1 ha in size).</a:t>
            </a: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44</a:t>
            </a:fld>
            <a:endParaRPr lang="en-US" dirty="0"/>
          </a:p>
        </p:txBody>
      </p:sp>
    </p:spTree>
    <p:extLst>
      <p:ext uri="{BB962C8B-B14F-4D97-AF65-F5344CB8AC3E}">
        <p14:creationId xmlns:p14="http://schemas.microsoft.com/office/powerpoint/2010/main" val="1540198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of the open space network then allows us to build in opportunities for future walking trails to take in local features and link with pedestrian and traffic signals, bridges and culverts.</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45</a:t>
            </a:fld>
            <a:endParaRPr lang="en-US" dirty="0"/>
          </a:p>
        </p:txBody>
      </p:sp>
    </p:spTree>
    <p:extLst>
      <p:ext uri="{BB962C8B-B14F-4D97-AF65-F5344CB8AC3E}">
        <p14:creationId xmlns:p14="http://schemas.microsoft.com/office/powerpoint/2010/main" val="1012581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PSP makes the most of existing easements for power and gas (which are mostly undevelopable in residential areas)</a:t>
            </a:r>
          </a:p>
          <a:p>
            <a:pPr marL="171450" indent="-171450">
              <a:buFont typeface="Arial" panose="020B0604020202020204" pitchFamily="34" charset="0"/>
              <a:buChar char="•"/>
            </a:pPr>
            <a:r>
              <a:rPr lang="en-US" dirty="0"/>
              <a:t>Can be used for active recreation, </a:t>
            </a:r>
            <a:r>
              <a:rPr lang="en-US" dirty="0" err="1"/>
              <a:t>stormwater</a:t>
            </a:r>
            <a:r>
              <a:rPr lang="en-US" dirty="0"/>
              <a:t> management, landscaping.</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46</a:t>
            </a:fld>
            <a:endParaRPr lang="en-US" dirty="0"/>
          </a:p>
        </p:txBody>
      </p:sp>
    </p:spTree>
    <p:extLst>
      <p:ext uri="{BB962C8B-B14F-4D97-AF65-F5344CB8AC3E}">
        <p14:creationId xmlns:p14="http://schemas.microsoft.com/office/powerpoint/2010/main" val="3095847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Beattys</a:t>
            </a:r>
            <a:r>
              <a:rPr lang="en-US" dirty="0"/>
              <a:t> Road, one of the key ordering devices through </a:t>
            </a:r>
            <a:r>
              <a:rPr lang="en-US" dirty="0" err="1"/>
              <a:t>Plumpton</a:t>
            </a:r>
            <a:r>
              <a:rPr lang="en-US" dirty="0"/>
              <a:t> PSP</a:t>
            </a:r>
          </a:p>
          <a:p>
            <a:pPr marL="171450" indent="-171450">
              <a:buFont typeface="Arial" panose="020B0604020202020204" pitchFamily="34" charset="0"/>
              <a:buChar char="•"/>
            </a:pPr>
            <a:r>
              <a:rPr lang="en-US" dirty="0"/>
              <a:t> provides </a:t>
            </a:r>
            <a:r>
              <a:rPr lang="en-US" dirty="0" smtClean="0"/>
              <a:t>opportunities </a:t>
            </a:r>
            <a:r>
              <a:rPr lang="en-US" dirty="0"/>
              <a:t>for a linear open space link punctuated by different activities along the way</a:t>
            </a:r>
          </a:p>
          <a:p>
            <a:pPr marL="171450" indent="-171450">
              <a:buFont typeface="Arial" panose="020B0604020202020204" pitchFamily="34" charset="0"/>
              <a:buChar char="•"/>
            </a:pPr>
            <a:r>
              <a:rPr lang="en-US" dirty="0"/>
              <a:t>This plan indicates future opportunity for a BMX track, a shared path along its length, and a connector street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47</a:t>
            </a:fld>
            <a:endParaRPr lang="en-US" dirty="0"/>
          </a:p>
        </p:txBody>
      </p:sp>
    </p:spTree>
    <p:extLst>
      <p:ext uri="{BB962C8B-B14F-4D97-AF65-F5344CB8AC3E}">
        <p14:creationId xmlns:p14="http://schemas.microsoft.com/office/powerpoint/2010/main" val="817111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Beattys</a:t>
            </a:r>
            <a:r>
              <a:rPr lang="en-US" dirty="0"/>
              <a:t> road in other locations within the PSP:</a:t>
            </a:r>
          </a:p>
          <a:p>
            <a:pPr marL="171450" indent="-171450">
              <a:buFont typeface="Arial" panose="020B0604020202020204" pitchFamily="34" charset="0"/>
              <a:buChar char="•"/>
            </a:pPr>
            <a:r>
              <a:rPr lang="en-US" dirty="0"/>
              <a:t>Partially used as land for a sports reserve and connector or local streets – elsewhere water management.</a:t>
            </a:r>
          </a:p>
          <a:p>
            <a:pPr marL="171450" indent="-171450">
              <a:buFont typeface="Arial" panose="020B0604020202020204" pitchFamily="34" charset="0"/>
              <a:buChar char="•"/>
            </a:pPr>
            <a:r>
              <a:rPr lang="en-US" dirty="0"/>
              <a:t>Houses will face </a:t>
            </a:r>
            <a:r>
              <a:rPr lang="en-US" dirty="0" err="1"/>
              <a:t>Beattys</a:t>
            </a:r>
            <a:r>
              <a:rPr lang="en-US" dirty="0"/>
              <a:t> Road throughout.</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48</a:t>
            </a:fld>
            <a:endParaRPr lang="en-US" dirty="0"/>
          </a:p>
        </p:txBody>
      </p:sp>
    </p:spTree>
    <p:extLst>
      <p:ext uri="{BB962C8B-B14F-4D97-AF65-F5344CB8AC3E}">
        <p14:creationId xmlns:p14="http://schemas.microsoft.com/office/powerpoint/2010/main" val="3070886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the vision for this place be delivered?</a:t>
            </a:r>
          </a:p>
          <a:p>
            <a:endParaRPr lang="en-US" dirty="0"/>
          </a:p>
          <a:p>
            <a:pPr marL="171450" indent="-171450">
              <a:buFont typeface="Arial" panose="020B0604020202020204" pitchFamily="34" charset="0"/>
              <a:buChar char="•"/>
            </a:pPr>
            <a:r>
              <a:rPr lang="en-US" dirty="0"/>
              <a:t>There are varying funding streams, and infrastructure/ services delivered over time.</a:t>
            </a:r>
          </a:p>
          <a:p>
            <a:pPr marL="171450" indent="-171450">
              <a:buFont typeface="Arial" panose="020B0604020202020204" pitchFamily="34" charset="0"/>
              <a:buChar char="•"/>
            </a:pPr>
            <a:r>
              <a:rPr lang="en-AU" dirty="0"/>
              <a:t>This series of slides builds up the layers of infrastructure required for development of the area, and illustrates the funding source of each.</a:t>
            </a:r>
            <a:endParaRPr lang="en-US" dirty="0"/>
          </a:p>
          <a:p>
            <a:endParaRPr lang="en-US" dirty="0"/>
          </a:p>
          <a:p>
            <a:r>
              <a:rPr lang="en-US" dirty="0"/>
              <a:t>1. Existing infrastructure.</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49</a:t>
            </a:fld>
            <a:endParaRPr lang="en-US" dirty="0"/>
          </a:p>
        </p:txBody>
      </p:sp>
    </p:spTree>
    <p:extLst>
      <p:ext uri="{BB962C8B-B14F-4D97-AF65-F5344CB8AC3E}">
        <p14:creationId xmlns:p14="http://schemas.microsoft.com/office/powerpoint/2010/main" val="446739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Woodlea</a:t>
            </a:r>
            <a:r>
              <a:rPr lang="en-AU" dirty="0"/>
              <a:t> development within the neighbouring Rockbank North PSP, west of </a:t>
            </a:r>
            <a:r>
              <a:rPr lang="en-AU" dirty="0" err="1"/>
              <a:t>Kororoit</a:t>
            </a:r>
            <a:r>
              <a:rPr lang="en-AU" dirty="0"/>
              <a:t> PSP:</a:t>
            </a:r>
          </a:p>
          <a:p>
            <a:pPr marL="171450" indent="-171450">
              <a:buFont typeface="Arial" panose="020B0604020202020204" pitchFamily="34" charset="0"/>
              <a:buChar char="•"/>
            </a:pPr>
            <a:r>
              <a:rPr lang="en-AU" dirty="0"/>
              <a:t>75 sales/ month since release in March 2015 </a:t>
            </a:r>
          </a:p>
          <a:p>
            <a:pPr marL="171450" indent="-171450">
              <a:buFont typeface="Arial" panose="020B0604020202020204" pitchFamily="34" charset="0"/>
              <a:buChar char="•"/>
            </a:pPr>
            <a:r>
              <a:rPr lang="en-AU" dirty="0"/>
              <a:t>Prices around $150,000 - $279,000 for land with lots of 350sqm – 1000 </a:t>
            </a:r>
            <a:r>
              <a:rPr lang="en-AU" dirty="0" err="1"/>
              <a:t>sqm</a:t>
            </a:r>
            <a:r>
              <a:rPr lang="en-AU" dirty="0"/>
              <a:t> in size.</a:t>
            </a:r>
          </a:p>
          <a:p>
            <a:endParaRPr lang="en-AU" dirty="0"/>
          </a:p>
          <a:p>
            <a:r>
              <a:rPr lang="en-AU" dirty="0"/>
              <a:t>Note this photo from a drone is perhaps not a very inspiring view….</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a:t>
            </a:fld>
            <a:endParaRPr lang="en-US" dirty="0"/>
          </a:p>
        </p:txBody>
      </p:sp>
    </p:spTree>
    <p:extLst>
      <p:ext uri="{BB962C8B-B14F-4D97-AF65-F5344CB8AC3E}">
        <p14:creationId xmlns:p14="http://schemas.microsoft.com/office/powerpoint/2010/main" val="287219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 Management agreements secure land for GGF corridor, or transfer of land to the State.</a:t>
            </a:r>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50</a:t>
            </a:fld>
            <a:endParaRPr lang="en-US" dirty="0"/>
          </a:p>
        </p:txBody>
      </p:sp>
    </p:spTree>
    <p:extLst>
      <p:ext uri="{BB962C8B-B14F-4D97-AF65-F5344CB8AC3E}">
        <p14:creationId xmlns:p14="http://schemas.microsoft.com/office/powerpoint/2010/main" val="370757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51</a:t>
            </a:fld>
            <a:endParaRPr lang="en-US" dirty="0"/>
          </a:p>
        </p:txBody>
      </p:sp>
    </p:spTree>
    <p:extLst>
      <p:ext uri="{BB962C8B-B14F-4D97-AF65-F5344CB8AC3E}">
        <p14:creationId xmlns:p14="http://schemas.microsoft.com/office/powerpoint/2010/main" val="994372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52</a:t>
            </a:fld>
            <a:endParaRPr lang="en-US" dirty="0"/>
          </a:p>
        </p:txBody>
      </p:sp>
    </p:spTree>
    <p:extLst>
      <p:ext uri="{BB962C8B-B14F-4D97-AF65-F5344CB8AC3E}">
        <p14:creationId xmlns:p14="http://schemas.microsoft.com/office/powerpoint/2010/main" val="1429084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53</a:t>
            </a:fld>
            <a:endParaRPr lang="en-US" dirty="0"/>
          </a:p>
        </p:txBody>
      </p:sp>
    </p:spTree>
    <p:extLst>
      <p:ext uri="{BB962C8B-B14F-4D97-AF65-F5344CB8AC3E}">
        <p14:creationId xmlns:p14="http://schemas.microsoft.com/office/powerpoint/2010/main" val="616823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54</a:t>
            </a:fld>
            <a:endParaRPr lang="en-US" dirty="0"/>
          </a:p>
        </p:txBody>
      </p:sp>
    </p:spTree>
    <p:extLst>
      <p:ext uri="{BB962C8B-B14F-4D97-AF65-F5344CB8AC3E}">
        <p14:creationId xmlns:p14="http://schemas.microsoft.com/office/powerpoint/2010/main" val="1327511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55</a:t>
            </a:fld>
            <a:endParaRPr lang="en-US" dirty="0"/>
          </a:p>
        </p:txBody>
      </p:sp>
    </p:spTree>
    <p:extLst>
      <p:ext uri="{BB962C8B-B14F-4D97-AF65-F5344CB8AC3E}">
        <p14:creationId xmlns:p14="http://schemas.microsoft.com/office/powerpoint/2010/main" val="2596765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56</a:t>
            </a:fld>
            <a:endParaRPr lang="en-US" dirty="0"/>
          </a:p>
        </p:txBody>
      </p:sp>
    </p:spTree>
    <p:extLst>
      <p:ext uri="{BB962C8B-B14F-4D97-AF65-F5344CB8AC3E}">
        <p14:creationId xmlns:p14="http://schemas.microsoft.com/office/powerpoint/2010/main" val="9202118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Infrastructure Contributions Plan works (paid by developers to local council as part of subdivision permit process).</a:t>
            </a:r>
          </a:p>
          <a:p>
            <a:endParaRPr lang="en-AU" dirty="0"/>
          </a:p>
          <a:p>
            <a:r>
              <a:rPr lang="en-AU" dirty="0"/>
              <a:t>This list is approximate as ICP guidance is still being developed (based on previous Development Contributions Plan system).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57</a:t>
            </a:fld>
            <a:endParaRPr lang="en-US" dirty="0"/>
          </a:p>
        </p:txBody>
      </p:sp>
    </p:spTree>
    <p:extLst>
      <p:ext uri="{BB962C8B-B14F-4D97-AF65-F5344CB8AC3E}">
        <p14:creationId xmlns:p14="http://schemas.microsoft.com/office/powerpoint/2010/main" val="1511927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58</a:t>
            </a:fld>
            <a:endParaRPr lang="en-US" dirty="0"/>
          </a:p>
        </p:txBody>
      </p:sp>
    </p:spTree>
    <p:extLst>
      <p:ext uri="{BB962C8B-B14F-4D97-AF65-F5344CB8AC3E}">
        <p14:creationId xmlns:p14="http://schemas.microsoft.com/office/powerpoint/2010/main" val="12148916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MPA’s closest relationship in PSP preparation is usually with the local council as they are the responsible authority for subdivision applications and therefore implement the PSP, together with developers and gov’t authorities.</a:t>
            </a:r>
          </a:p>
          <a:p>
            <a:endParaRPr lang="en-AU" dirty="0"/>
          </a:p>
          <a:p>
            <a:pPr marL="171450" indent="-171450">
              <a:buFont typeface="Arial" panose="020B0604020202020204" pitchFamily="34" charset="0"/>
              <a:buChar char="•"/>
            </a:pPr>
            <a:r>
              <a:rPr lang="en-AU" dirty="0"/>
              <a:t>Consultation afternoons/ evenings are held with local landowners; </a:t>
            </a:r>
          </a:p>
          <a:p>
            <a:pPr marL="171450" indent="-171450">
              <a:buFont typeface="Arial" panose="020B0604020202020204" pitchFamily="34" charset="0"/>
              <a:buChar char="•"/>
            </a:pPr>
            <a:r>
              <a:rPr lang="en-AU" dirty="0"/>
              <a:t>workshops with developers regarding their specific site opportunities and constraints</a:t>
            </a:r>
          </a:p>
          <a:p>
            <a:pPr marL="171450" indent="-171450">
              <a:buFont typeface="Arial" panose="020B0604020202020204" pitchFamily="34" charset="0"/>
              <a:buChar char="•"/>
            </a:pPr>
            <a:r>
              <a:rPr lang="en-AU" dirty="0"/>
              <a:t>Consultation as needed with state gov’t agencies, and more formally at ‘pre-exhibition’ stage.</a:t>
            </a:r>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59</a:t>
            </a:fld>
            <a:endParaRPr lang="en-US" dirty="0"/>
          </a:p>
        </p:txBody>
      </p:sp>
    </p:spTree>
    <p:extLst>
      <p:ext uri="{BB962C8B-B14F-4D97-AF65-F5344CB8AC3E}">
        <p14:creationId xmlns:p14="http://schemas.microsoft.com/office/powerpoint/2010/main" val="186303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these new parts of  the city transform quickly – these photos show Caroline Springs, just under 20 years after development commenced.</a:t>
            </a:r>
          </a:p>
          <a:p>
            <a:endParaRPr lang="en-US"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6</a:t>
            </a:fld>
            <a:endParaRPr lang="en-US" dirty="0"/>
          </a:p>
        </p:txBody>
      </p:sp>
    </p:spTree>
    <p:extLst>
      <p:ext uri="{BB962C8B-B14F-4D97-AF65-F5344CB8AC3E}">
        <p14:creationId xmlns:p14="http://schemas.microsoft.com/office/powerpoint/2010/main" val="3291373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60</a:t>
            </a:fld>
            <a:endParaRPr lang="en-US" dirty="0"/>
          </a:p>
        </p:txBody>
      </p:sp>
    </p:spTree>
    <p:extLst>
      <p:ext uri="{BB962C8B-B14F-4D97-AF65-F5344CB8AC3E}">
        <p14:creationId xmlns:p14="http://schemas.microsoft.com/office/powerpoint/2010/main" val="515452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3761" y="4736960"/>
            <a:ext cx="4991510" cy="4473856"/>
          </a:xfrm>
        </p:spPr>
        <p:txBody>
          <a:bodyPr/>
          <a:lstStyle/>
          <a:p>
            <a:r>
              <a:rPr lang="en-AU" dirty="0"/>
              <a:t/>
            </a:r>
            <a:br>
              <a:rPr lang="en-AU" dirty="0"/>
            </a:br>
            <a:r>
              <a:rPr lang="en-AU" dirty="0"/>
              <a:t>In terms of size:</a:t>
            </a:r>
          </a:p>
          <a:p>
            <a:pPr marL="171450" indent="-171450">
              <a:buFont typeface="Arial" panose="020B0604020202020204" pitchFamily="34" charset="0"/>
              <a:buChar char="•"/>
            </a:pPr>
            <a:r>
              <a:rPr lang="en-AU" dirty="0"/>
              <a:t>Plumpton 1015 Ha</a:t>
            </a:r>
          </a:p>
          <a:p>
            <a:pPr marL="171450" indent="-171450">
              <a:buFont typeface="Arial" panose="020B0604020202020204" pitchFamily="34" charset="0"/>
              <a:buChar char="•"/>
            </a:pPr>
            <a:r>
              <a:rPr lang="en-AU" dirty="0"/>
              <a:t>Kororoit 1180 Ha</a:t>
            </a:r>
          </a:p>
          <a:p>
            <a:endParaRPr lang="en-AU" dirty="0"/>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7</a:t>
            </a:fld>
            <a:endParaRPr lang="en-US" dirty="0"/>
          </a:p>
        </p:txBody>
      </p:sp>
    </p:spTree>
    <p:extLst>
      <p:ext uri="{BB962C8B-B14F-4D97-AF65-F5344CB8AC3E}">
        <p14:creationId xmlns:p14="http://schemas.microsoft.com/office/powerpoint/2010/main" val="71826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put this area in perspective….</a:t>
            </a:r>
          </a:p>
          <a:p>
            <a:endParaRPr lang="en-AU" dirty="0"/>
          </a:p>
          <a:p>
            <a:r>
              <a:rPr lang="en-AU" dirty="0"/>
              <a:t>Overlay the areas onto some of the eastern suburbs of Melbourne (Toorak Road to Doncaster Road)</a:t>
            </a:r>
          </a:p>
          <a:p>
            <a:endParaRPr lang="en-AU" dirty="0"/>
          </a:p>
          <a:p>
            <a:r>
              <a:rPr lang="en-AU" dirty="0"/>
              <a:t>Note: </a:t>
            </a:r>
            <a:r>
              <a:rPr lang="en-AU" dirty="0" err="1"/>
              <a:t>Kororoit</a:t>
            </a:r>
            <a:r>
              <a:rPr lang="en-AU" dirty="0"/>
              <a:t> PSP has been separated into 2 parts as highlighted on this map – from here on the presentation will be discussing part 1 only as planning for part 2 will be completed later this year</a:t>
            </a:r>
            <a:r>
              <a:rPr lang="en-AU" dirty="0" smtClean="0"/>
              <a:t>.</a:t>
            </a:r>
          </a:p>
          <a:p>
            <a:endParaRPr lang="en-AU" dirty="0" smtClean="0"/>
          </a:p>
          <a:p>
            <a:pPr marL="308649" indent="-308649">
              <a:lnSpc>
                <a:spcPct val="150000"/>
              </a:lnSpc>
              <a:buClr>
                <a:srgbClr val="4BACC6"/>
              </a:buClr>
              <a:buFont typeface="Wingdings" panose="05000000000000000000" pitchFamily="2" charset="2"/>
              <a:buChar char="§"/>
            </a:pPr>
            <a:r>
              <a:rPr lang="en-AU" dirty="0" smtClean="0"/>
              <a:t>(if asked: </a:t>
            </a:r>
          </a:p>
          <a:p>
            <a:pPr marL="308649" indent="-308649">
              <a:lnSpc>
                <a:spcPct val="150000"/>
              </a:lnSpc>
              <a:buClr>
                <a:srgbClr val="4BACC6"/>
              </a:buClr>
              <a:buFont typeface="Wingdings" panose="05000000000000000000" pitchFamily="2" charset="2"/>
              <a:buChar char="§"/>
            </a:pPr>
            <a:r>
              <a:rPr lang="en-AU" dirty="0" smtClean="0"/>
              <a:t>Canterbury:</a:t>
            </a:r>
            <a:r>
              <a:rPr lang="en-AU" baseline="0" dirty="0" smtClean="0"/>
              <a:t> </a:t>
            </a:r>
            <a:r>
              <a:rPr lang="en-AU" sz="1200" kern="1200" dirty="0" smtClean="0">
                <a:solidFill>
                  <a:schemeClr val="bg1"/>
                </a:solidFill>
                <a:latin typeface="Times" pitchFamily="18" charset="0"/>
                <a:ea typeface="+mn-ea"/>
                <a:cs typeface="Arial" charset="0"/>
              </a:rPr>
              <a:t>Total of 3,169 dwellings </a:t>
            </a:r>
            <a:r>
              <a:rPr lang="en-AU" sz="800" kern="1200" dirty="0" smtClean="0">
                <a:solidFill>
                  <a:schemeClr val="bg1"/>
                </a:solidFill>
                <a:latin typeface="Times" pitchFamily="18" charset="0"/>
                <a:ea typeface="+mn-ea"/>
                <a:cs typeface="Arial" charset="0"/>
              </a:rPr>
              <a:t>(ABS, 2016)</a:t>
            </a:r>
          </a:p>
          <a:p>
            <a:pPr marL="308649" indent="-308649">
              <a:buClr>
                <a:srgbClr val="4BACC6"/>
              </a:buClr>
              <a:buFont typeface="Wingdings" panose="05000000000000000000" pitchFamily="2" charset="2"/>
              <a:buChar char="§"/>
            </a:pPr>
            <a:r>
              <a:rPr lang="en-AU" sz="1200" kern="1200" dirty="0" smtClean="0">
                <a:solidFill>
                  <a:schemeClr val="bg1"/>
                </a:solidFill>
                <a:latin typeface="Times" pitchFamily="18" charset="0"/>
                <a:ea typeface="+mn-ea"/>
                <a:cs typeface="Arial" charset="0"/>
              </a:rPr>
              <a:t>Approximately 315 hectares</a:t>
            </a:r>
          </a:p>
          <a:p>
            <a:pPr marL="308649" indent="-308649">
              <a:buClr>
                <a:srgbClr val="4BACC6"/>
              </a:buClr>
              <a:buFont typeface="Wingdings" panose="05000000000000000000" pitchFamily="2" charset="2"/>
              <a:buChar char="§"/>
            </a:pPr>
            <a:r>
              <a:rPr lang="en-AU" sz="1200" kern="1200" dirty="0" smtClean="0">
                <a:solidFill>
                  <a:schemeClr val="bg1"/>
                </a:solidFill>
                <a:latin typeface="Times" pitchFamily="18" charset="0"/>
                <a:ea typeface="+mn-ea"/>
                <a:cs typeface="Arial" charset="0"/>
              </a:rPr>
              <a:t>Plumpton and </a:t>
            </a:r>
            <a:r>
              <a:rPr lang="en-AU" sz="1200" kern="1200" dirty="0" err="1" smtClean="0">
                <a:solidFill>
                  <a:schemeClr val="bg1"/>
                </a:solidFill>
                <a:latin typeface="Times" pitchFamily="18" charset="0"/>
                <a:ea typeface="+mn-ea"/>
                <a:cs typeface="Arial" charset="0"/>
              </a:rPr>
              <a:t>Kororoit</a:t>
            </a:r>
            <a:r>
              <a:rPr lang="en-AU" sz="1200" kern="1200" dirty="0" smtClean="0">
                <a:solidFill>
                  <a:schemeClr val="bg1"/>
                </a:solidFill>
                <a:latin typeface="Times" pitchFamily="18" charset="0"/>
                <a:ea typeface="+mn-ea"/>
                <a:cs typeface="Arial" charset="0"/>
              </a:rPr>
              <a:t> : 19,800 dwellings</a:t>
            </a:r>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8</a:t>
            </a:fld>
            <a:endParaRPr lang="en-US" dirty="0"/>
          </a:p>
        </p:txBody>
      </p:sp>
    </p:spTree>
    <p:extLst>
      <p:ext uri="{BB962C8B-B14F-4D97-AF65-F5344CB8AC3E}">
        <p14:creationId xmlns:p14="http://schemas.microsoft.com/office/powerpoint/2010/main" val="2630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Or again - overlay these PSP areas onto some of the northern suburbs of Melbourne (Bell Street to Flemington Road)</a:t>
            </a:r>
          </a:p>
          <a:p>
            <a:endParaRPr lang="en-AU" dirty="0" smtClean="0"/>
          </a:p>
          <a:p>
            <a:r>
              <a:rPr lang="en-AU" dirty="0" smtClean="0"/>
              <a:t>If asked: </a:t>
            </a:r>
          </a:p>
          <a:p>
            <a:r>
              <a:rPr lang="en-AU" dirty="0" smtClean="0"/>
              <a:t>Brunswick:</a:t>
            </a:r>
            <a:endParaRPr lang="en-AU" dirty="0"/>
          </a:p>
          <a:p>
            <a:pPr marL="308649" indent="-308649">
              <a:lnSpc>
                <a:spcPct val="150000"/>
              </a:lnSpc>
              <a:buClr>
                <a:srgbClr val="4BACC6"/>
              </a:buClr>
              <a:buFont typeface="Wingdings" panose="05000000000000000000" pitchFamily="2" charset="2"/>
              <a:buChar char="§"/>
            </a:pPr>
            <a:r>
              <a:rPr lang="en-AU" sz="1200" kern="1200" dirty="0" smtClean="0">
                <a:solidFill>
                  <a:schemeClr val="bg1"/>
                </a:solidFill>
                <a:latin typeface="Times" pitchFamily="18" charset="0"/>
                <a:ea typeface="+mn-ea"/>
                <a:cs typeface="Arial" charset="0"/>
              </a:rPr>
              <a:t>Total of 10,709 dwellings </a:t>
            </a:r>
            <a:r>
              <a:rPr lang="en-AU" sz="800" kern="1200" dirty="0" smtClean="0">
                <a:solidFill>
                  <a:schemeClr val="bg1"/>
                </a:solidFill>
                <a:latin typeface="Times" pitchFamily="18" charset="0"/>
                <a:ea typeface="+mn-ea"/>
                <a:cs typeface="Arial" charset="0"/>
              </a:rPr>
              <a:t>(ABS, 2016)</a:t>
            </a:r>
          </a:p>
          <a:p>
            <a:pPr marL="308649" indent="-308649">
              <a:buClr>
                <a:srgbClr val="4BACC6"/>
              </a:buClr>
              <a:buFont typeface="Wingdings" panose="05000000000000000000" pitchFamily="2" charset="2"/>
              <a:buChar char="§"/>
            </a:pPr>
            <a:r>
              <a:rPr lang="en-AU" sz="1200" kern="1200" dirty="0" smtClean="0">
                <a:solidFill>
                  <a:schemeClr val="bg1"/>
                </a:solidFill>
                <a:latin typeface="Times" pitchFamily="18" charset="0"/>
                <a:ea typeface="+mn-ea"/>
                <a:cs typeface="Arial" charset="0"/>
              </a:rPr>
              <a:t>Approximately 496 hectares</a:t>
            </a:r>
          </a:p>
          <a:p>
            <a:pPr marL="308649" indent="-308649">
              <a:buClr>
                <a:srgbClr val="4BACC6"/>
              </a:buClr>
              <a:buFont typeface="Wingdings" panose="05000000000000000000" pitchFamily="2" charset="2"/>
              <a:buChar char="§"/>
            </a:pPr>
            <a:endParaRPr lang="en-AU" sz="1200" kern="1200" dirty="0" smtClean="0">
              <a:solidFill>
                <a:schemeClr val="bg1"/>
              </a:solidFill>
              <a:latin typeface="Times" pitchFamily="18" charset="0"/>
              <a:ea typeface="+mn-ea"/>
              <a:cs typeface="Arial" charset="0"/>
            </a:endParaRPr>
          </a:p>
          <a:p>
            <a:pPr marL="308649" indent="-308649">
              <a:buClr>
                <a:srgbClr val="4BACC6"/>
              </a:buClr>
              <a:buFont typeface="Wingdings" panose="05000000000000000000" pitchFamily="2" charset="2"/>
              <a:buChar char="§"/>
            </a:pPr>
            <a:r>
              <a:rPr lang="en-AU" sz="1200" kern="1200" dirty="0" smtClean="0">
                <a:solidFill>
                  <a:schemeClr val="bg1"/>
                </a:solidFill>
                <a:latin typeface="Times" pitchFamily="18" charset="0"/>
                <a:ea typeface="+mn-ea"/>
                <a:cs typeface="Arial" charset="0"/>
              </a:rPr>
              <a:t>Plumpton</a:t>
            </a:r>
            <a:r>
              <a:rPr lang="en-AU" sz="1200" kern="1200" baseline="0" dirty="0" smtClean="0">
                <a:solidFill>
                  <a:schemeClr val="bg1"/>
                </a:solidFill>
                <a:latin typeface="Times" pitchFamily="18" charset="0"/>
                <a:ea typeface="+mn-ea"/>
                <a:cs typeface="Arial" charset="0"/>
              </a:rPr>
              <a:t> and </a:t>
            </a:r>
            <a:r>
              <a:rPr lang="en-AU" sz="1200" kern="1200" baseline="0" dirty="0" err="1" smtClean="0">
                <a:solidFill>
                  <a:schemeClr val="bg1"/>
                </a:solidFill>
                <a:latin typeface="Times" pitchFamily="18" charset="0"/>
                <a:ea typeface="+mn-ea"/>
                <a:cs typeface="Arial" charset="0"/>
              </a:rPr>
              <a:t>Kororoit</a:t>
            </a:r>
            <a:r>
              <a:rPr lang="en-AU" sz="1200" kern="1200" baseline="0" dirty="0" smtClean="0">
                <a:solidFill>
                  <a:schemeClr val="bg1"/>
                </a:solidFill>
                <a:latin typeface="Times" pitchFamily="18" charset="0"/>
                <a:ea typeface="+mn-ea"/>
                <a:cs typeface="Arial" charset="0"/>
              </a:rPr>
              <a:t>: 19,800 dwellings</a:t>
            </a:r>
            <a:endParaRPr lang="en-AU" sz="1200" kern="1200" dirty="0" smtClean="0">
              <a:solidFill>
                <a:schemeClr val="bg1"/>
              </a:solidFill>
              <a:latin typeface="Times" pitchFamily="18" charset="0"/>
              <a:ea typeface="+mn-ea"/>
              <a:cs typeface="Arial" charset="0"/>
            </a:endParaRPr>
          </a:p>
          <a:p>
            <a:endParaRPr lang="en-AU" dirty="0"/>
          </a:p>
        </p:txBody>
      </p:sp>
      <p:sp>
        <p:nvSpPr>
          <p:cNvPr id="4" name="Slide Number Placeholder 3"/>
          <p:cNvSpPr>
            <a:spLocks noGrp="1"/>
          </p:cNvSpPr>
          <p:nvPr>
            <p:ph type="sldNum" sz="quarter" idx="10"/>
          </p:nvPr>
        </p:nvSpPr>
        <p:spPr/>
        <p:txBody>
          <a:bodyPr/>
          <a:lstStyle/>
          <a:p>
            <a:pPr>
              <a:defRPr/>
            </a:pPr>
            <a:fld id="{F4153CF6-CE5D-4B3C-A60B-1E3BC0B8F18F}" type="slidenum">
              <a:rPr lang="en-US" smtClean="0"/>
              <a:pPr>
                <a:defRPr/>
              </a:pPr>
              <a:t>9</a:t>
            </a:fld>
            <a:endParaRPr lang="en-US" dirty="0"/>
          </a:p>
        </p:txBody>
      </p:sp>
    </p:spTree>
    <p:extLst>
      <p:ext uri="{BB962C8B-B14F-4D97-AF65-F5344CB8AC3E}">
        <p14:creationId xmlns:p14="http://schemas.microsoft.com/office/powerpoint/2010/main" val="122436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9384" y="527019"/>
            <a:ext cx="9011999" cy="808005"/>
          </a:xfrm>
        </p:spPr>
        <p:txBody>
          <a:bodyPr anchor="t" anchorCtr="0">
            <a:normAutofit/>
          </a:bodyPr>
          <a:lstStyle>
            <a:lvl1pPr algn="r">
              <a:defRPr sz="4000" b="1">
                <a:solidFill>
                  <a:srgbClr val="4BACC6"/>
                </a:solidFill>
              </a:defRPr>
            </a:lvl1pPr>
          </a:lstStyle>
          <a:p>
            <a:r>
              <a:rPr lang="en-US" dirty="0"/>
              <a:t>Click to edit Master title style</a:t>
            </a:r>
          </a:p>
        </p:txBody>
      </p:sp>
      <p:sp>
        <p:nvSpPr>
          <p:cNvPr id="3" name="Subtitle 2"/>
          <p:cNvSpPr>
            <a:spLocks noGrp="1"/>
          </p:cNvSpPr>
          <p:nvPr>
            <p:ph type="subTitle" idx="1"/>
          </p:nvPr>
        </p:nvSpPr>
        <p:spPr>
          <a:xfrm>
            <a:off x="4457747" y="1447038"/>
            <a:ext cx="6483636" cy="683514"/>
          </a:xfrm>
        </p:spPr>
        <p:txBody>
          <a:bodyPr>
            <a:normAutofit/>
          </a:bodyPr>
          <a:lstStyle>
            <a:lvl1pPr marL="0" indent="0" algn="r">
              <a:buNone/>
              <a:defRPr sz="2600">
                <a:solidFill>
                  <a:schemeClr val="tx1">
                    <a:tint val="75000"/>
                  </a:schemeClr>
                </a:solidFill>
              </a:defRPr>
            </a:lvl1pPr>
            <a:lvl2pPr marL="480060" indent="0" algn="ctr">
              <a:buNone/>
              <a:defRPr>
                <a:solidFill>
                  <a:schemeClr val="tx1">
                    <a:tint val="75000"/>
                  </a:schemeClr>
                </a:solidFill>
              </a:defRPr>
            </a:lvl2pPr>
            <a:lvl3pPr marL="960120" indent="0" algn="ctr">
              <a:buNone/>
              <a:defRPr>
                <a:solidFill>
                  <a:schemeClr val="tx1">
                    <a:tint val="75000"/>
                  </a:schemeClr>
                </a:solidFill>
              </a:defRPr>
            </a:lvl3pPr>
            <a:lvl4pPr marL="1440180" indent="0" algn="ctr">
              <a:buNone/>
              <a:defRPr>
                <a:solidFill>
                  <a:schemeClr val="tx1">
                    <a:tint val="75000"/>
                  </a:schemeClr>
                </a:solidFill>
              </a:defRPr>
            </a:lvl4pPr>
            <a:lvl5pPr marL="1920240" indent="0" algn="ctr">
              <a:buNone/>
              <a:defRPr>
                <a:solidFill>
                  <a:schemeClr val="tx1">
                    <a:tint val="75000"/>
                  </a:schemeClr>
                </a:solidFill>
              </a:defRPr>
            </a:lvl5pPr>
            <a:lvl6pPr marL="2400300" indent="0" algn="ctr">
              <a:buNone/>
              <a:defRPr>
                <a:solidFill>
                  <a:schemeClr val="tx1">
                    <a:tint val="75000"/>
                  </a:schemeClr>
                </a:solidFill>
              </a:defRPr>
            </a:lvl6pPr>
            <a:lvl7pPr marL="2880360" indent="0" algn="ctr">
              <a:buNone/>
              <a:defRPr>
                <a:solidFill>
                  <a:schemeClr val="tx1">
                    <a:tint val="75000"/>
                  </a:schemeClr>
                </a:solidFill>
              </a:defRPr>
            </a:lvl7pPr>
            <a:lvl8pPr marL="3360420" indent="0" algn="ctr">
              <a:buNone/>
              <a:defRPr>
                <a:solidFill>
                  <a:schemeClr val="tx1">
                    <a:tint val="75000"/>
                  </a:schemeClr>
                </a:solidFill>
              </a:defRPr>
            </a:lvl8pPr>
            <a:lvl9pPr marL="384048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19753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8407" y="5040630"/>
            <a:ext cx="6913245" cy="595075"/>
          </a:xfrm>
        </p:spPr>
        <p:txBody>
          <a:bodyPr anchor="b"/>
          <a:lstStyle>
            <a:lvl1pPr algn="l">
              <a:defRPr sz="2100" b="1"/>
            </a:lvl1pPr>
          </a:lstStyle>
          <a:p>
            <a:r>
              <a:rPr lang="en-US"/>
              <a:t>Click to edit Master title style</a:t>
            </a:r>
          </a:p>
        </p:txBody>
      </p:sp>
      <p:sp>
        <p:nvSpPr>
          <p:cNvPr id="3" name="Picture Placeholder 2"/>
          <p:cNvSpPr>
            <a:spLocks noGrp="1"/>
          </p:cNvSpPr>
          <p:nvPr>
            <p:ph type="pic" idx="1"/>
          </p:nvPr>
        </p:nvSpPr>
        <p:spPr>
          <a:xfrm>
            <a:off x="2258407" y="643414"/>
            <a:ext cx="6913245" cy="4320540"/>
          </a:xfrm>
        </p:spPr>
        <p:txBody>
          <a:bodyPr/>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endParaRPr lang="en-US" dirty="0"/>
          </a:p>
        </p:txBody>
      </p:sp>
      <p:sp>
        <p:nvSpPr>
          <p:cNvPr id="4" name="Text Placeholder 3"/>
          <p:cNvSpPr>
            <a:spLocks noGrp="1"/>
          </p:cNvSpPr>
          <p:nvPr>
            <p:ph type="body" sz="half" idx="2"/>
          </p:nvPr>
        </p:nvSpPr>
        <p:spPr>
          <a:xfrm>
            <a:off x="2258407" y="5635705"/>
            <a:ext cx="6913245" cy="845105"/>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6527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9863" y="1177925"/>
            <a:ext cx="8642350" cy="250825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439863" y="3781425"/>
            <a:ext cx="8642350" cy="17399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56557A6-0F38-4FE7-8539-57F4E07C2986}" type="datetimeFigureOut">
              <a:rPr lang="en-AU" smtClean="0"/>
              <a:t>27/10/2016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236726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6557A6-0F38-4FE7-8539-57F4E07C2986}" type="datetimeFigureOut">
              <a:rPr lang="en-AU" smtClean="0"/>
              <a:t>27/10/2016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207595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5813" y="1795463"/>
            <a:ext cx="9937750" cy="2995612"/>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785813" y="4819650"/>
            <a:ext cx="9937750" cy="15748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6557A6-0F38-4FE7-8539-57F4E07C2986}" type="datetimeFigureOut">
              <a:rPr lang="en-AU" smtClean="0"/>
              <a:t>27/10/2016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796902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792163" y="1917700"/>
            <a:ext cx="4892675"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837238" y="1917700"/>
            <a:ext cx="4892675"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56557A6-0F38-4FE7-8539-57F4E07C2986}" type="datetimeFigureOut">
              <a:rPr lang="en-AU" smtClean="0"/>
              <a:t>27/10/2016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3700211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93750" y="384175"/>
            <a:ext cx="9937750" cy="1390650"/>
          </a:xfrm>
        </p:spPr>
        <p:txBody>
          <a:bodyPr/>
          <a:lstStyle/>
          <a:p>
            <a:r>
              <a:rPr lang="en-US"/>
              <a:t>Click to edit Master title style</a:t>
            </a:r>
            <a:endParaRPr lang="en-AU"/>
          </a:p>
        </p:txBody>
      </p:sp>
      <p:sp>
        <p:nvSpPr>
          <p:cNvPr id="3" name="Text Placeholder 2"/>
          <p:cNvSpPr>
            <a:spLocks noGrp="1"/>
          </p:cNvSpPr>
          <p:nvPr>
            <p:ph type="body" idx="1"/>
          </p:nvPr>
        </p:nvSpPr>
        <p:spPr>
          <a:xfrm>
            <a:off x="793750" y="1765300"/>
            <a:ext cx="4873625" cy="8651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93750" y="2630488"/>
            <a:ext cx="4873625"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5832475" y="1765300"/>
            <a:ext cx="4899025" cy="8651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32475" y="2630488"/>
            <a:ext cx="4899025"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56557A6-0F38-4FE7-8539-57F4E07C2986}" type="datetimeFigureOut">
              <a:rPr lang="en-AU" smtClean="0"/>
              <a:t>27/10/2016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222114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56557A6-0F38-4FE7-8539-57F4E07C2986}" type="datetimeFigureOut">
              <a:rPr lang="en-AU" smtClean="0"/>
              <a:t>27/10/2016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368796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6557A6-0F38-4FE7-8539-57F4E07C2986}" type="datetimeFigureOut">
              <a:rPr lang="en-AU" smtClean="0"/>
              <a:t>27/10/2016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1380621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3750" y="479425"/>
            <a:ext cx="3716338" cy="1681163"/>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4899025" y="1036638"/>
            <a:ext cx="5832475" cy="5118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793750" y="2160588"/>
            <a:ext cx="3716338" cy="40020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557A6-0F38-4FE7-8539-57F4E07C2986}" type="datetimeFigureOut">
              <a:rPr lang="en-AU" smtClean="0"/>
              <a:t>27/10/2016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3523683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3750" y="479425"/>
            <a:ext cx="3716338" cy="1681163"/>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4899025" y="1036638"/>
            <a:ext cx="5832475" cy="5118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793750" y="2160588"/>
            <a:ext cx="3716338" cy="40020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6557A6-0F38-4FE7-8539-57F4E07C2986}" type="datetimeFigureOut">
              <a:rPr lang="en-AU" smtClean="0"/>
              <a:t>27/10/2016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232985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9" name="Group 8"/>
          <p:cNvGrpSpPr/>
          <p:nvPr userDrawn="1"/>
        </p:nvGrpSpPr>
        <p:grpSpPr>
          <a:xfrm>
            <a:off x="202545" y="5971032"/>
            <a:ext cx="11026891" cy="1205193"/>
            <a:chOff x="475488" y="6031845"/>
            <a:chExt cx="10470484" cy="114438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2582" r="-1"/>
            <a:stretch/>
          </p:blipFill>
          <p:spPr>
            <a:xfrm>
              <a:off x="3410712" y="6031845"/>
              <a:ext cx="7535260" cy="1144380"/>
            </a:xfrm>
            <a:prstGeom prst="rect">
              <a:avLst/>
            </a:pr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44" r="77792"/>
            <a:stretch/>
          </p:blipFill>
          <p:spPr>
            <a:xfrm>
              <a:off x="475488" y="6031845"/>
              <a:ext cx="3090672" cy="1144380"/>
            </a:xfrm>
            <a:prstGeom prst="rect">
              <a:avLst/>
            </a:prstGeom>
          </p:spPr>
        </p:pic>
      </p:grpSp>
      <p:sp>
        <p:nvSpPr>
          <p:cNvPr id="3" name="Title 2"/>
          <p:cNvSpPr>
            <a:spLocks noGrp="1"/>
          </p:cNvSpPr>
          <p:nvPr>
            <p:ph type="title"/>
          </p:nvPr>
        </p:nvSpPr>
        <p:spPr>
          <a:xfrm>
            <a:off x="1228508" y="288370"/>
            <a:ext cx="9717464" cy="1200150"/>
          </a:xfrm>
        </p:spPr>
        <p:txBody>
          <a:bodyPr>
            <a:normAutofit/>
          </a:bodyPr>
          <a:lstStyle>
            <a:lvl1pPr>
              <a:defRPr sz="3600">
                <a:solidFill>
                  <a:srgbClr val="4BACC6"/>
                </a:solidFill>
              </a:defRPr>
            </a:lvl1pPr>
          </a:lstStyle>
          <a:p>
            <a:r>
              <a:rPr lang="en-US" dirty="0"/>
              <a:t>Click to edit Master title style</a:t>
            </a:r>
            <a:endParaRPr lang="en-AU" dirty="0"/>
          </a:p>
        </p:txBody>
      </p:sp>
      <p:sp>
        <p:nvSpPr>
          <p:cNvPr id="6" name="Content Placeholder 2"/>
          <p:cNvSpPr>
            <a:spLocks noGrp="1"/>
          </p:cNvSpPr>
          <p:nvPr>
            <p:ph idx="1"/>
          </p:nvPr>
        </p:nvSpPr>
        <p:spPr>
          <a:xfrm>
            <a:off x="8078525" y="2059388"/>
            <a:ext cx="2867446" cy="4313982"/>
          </a:xfrm>
        </p:spPr>
        <p:txBody>
          <a:bodyPr>
            <a:normAutofit/>
          </a:bodyPr>
          <a:lstStyle>
            <a:lvl1pPr marL="357188" indent="-357188">
              <a:buClr>
                <a:srgbClr val="4BACC6"/>
              </a:buClr>
              <a:buSzPct val="90000"/>
              <a:buFont typeface="Wingdings" panose="05000000000000000000" pitchFamily="2" charset="2"/>
              <a:buChar char="§"/>
              <a:defRPr sz="2200">
                <a:solidFill>
                  <a:schemeClr val="tx1">
                    <a:lumMod val="85000"/>
                  </a:schemeClr>
                </a:solidFill>
                <a:latin typeface="+mn-lt"/>
              </a:defRPr>
            </a:lvl1pPr>
            <a:lvl2pPr marL="715963" indent="-357188">
              <a:buClr>
                <a:srgbClr val="4BACC6"/>
              </a:buClr>
              <a:buSzPct val="40000"/>
              <a:buFont typeface="Wingdings" panose="05000000000000000000" pitchFamily="2" charset="2"/>
              <a:buChar char=""/>
              <a:defRPr sz="2200">
                <a:solidFill>
                  <a:schemeClr val="tx1">
                    <a:lumMod val="85000"/>
                  </a:schemeClr>
                </a:solidFill>
                <a:latin typeface="+mn-lt"/>
              </a:defRPr>
            </a:lvl2pPr>
            <a:lvl3pPr marL="985838" indent="-239713">
              <a:buClr>
                <a:srgbClr val="4BACC6"/>
              </a:buClr>
              <a:defRPr sz="2200">
                <a:solidFill>
                  <a:schemeClr val="tx1">
                    <a:lumMod val="85000"/>
                  </a:schemeClr>
                </a:solidFill>
                <a:latin typeface="+mn-lt"/>
              </a:defRPr>
            </a:lvl3pPr>
            <a:lvl4pPr marL="1527175" indent="0">
              <a:buClr>
                <a:srgbClr val="4BACC6"/>
              </a:buClr>
              <a:buNone/>
              <a:defRPr sz="2400">
                <a:solidFill>
                  <a:schemeClr val="tx1">
                    <a:lumMod val="85000"/>
                  </a:schemeClr>
                </a:solidFill>
              </a:defRPr>
            </a:lvl4pPr>
            <a:lvl5pPr marL="2239963" indent="-265113">
              <a:buClr>
                <a:srgbClr val="4BACC6"/>
              </a:buClr>
              <a:defRPr sz="2400">
                <a:solidFill>
                  <a:schemeClr val="tx1">
                    <a:lumMod val="8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40976871"/>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268">
          <p15:clr>
            <a:srgbClr val="FBAE40"/>
          </p15:clr>
        </p15:guide>
        <p15:guide id="2" pos="36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6557A6-0F38-4FE7-8539-57F4E07C2986}" type="datetimeFigureOut">
              <a:rPr lang="en-AU" smtClean="0"/>
              <a:t>27/10/2016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2232213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45475" y="384175"/>
            <a:ext cx="2484438" cy="610235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792163" y="384175"/>
            <a:ext cx="7300912" cy="6102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6557A6-0F38-4FE7-8539-57F4E07C2986}" type="datetimeFigureOut">
              <a:rPr lang="en-AU" smtClean="0"/>
              <a:t>27/10/2016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33F50E-190D-4BAC-B17F-033E68DD585B}" type="slidenum">
              <a:rPr lang="en-AU" smtClean="0"/>
              <a:t>‹#›</a:t>
            </a:fld>
            <a:endParaRPr lang="en-AU"/>
          </a:p>
        </p:txBody>
      </p:sp>
    </p:spTree>
    <p:extLst>
      <p:ext uri="{BB962C8B-B14F-4D97-AF65-F5344CB8AC3E}">
        <p14:creationId xmlns:p14="http://schemas.microsoft.com/office/powerpoint/2010/main" val="1645286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0260" y="1178481"/>
            <a:ext cx="8641556" cy="2506980"/>
          </a:xfrm>
        </p:spPr>
        <p:txBody>
          <a:bodyPr anchor="b"/>
          <a:lstStyle>
            <a:lvl1pPr algn="ctr">
              <a:defRPr sz="6300"/>
            </a:lvl1pPr>
          </a:lstStyle>
          <a:p>
            <a:r>
              <a:rPr lang="en-US" smtClean="0"/>
              <a:t>Click to edit Master title style</a:t>
            </a:r>
            <a:endParaRPr lang="en-AU"/>
          </a:p>
        </p:txBody>
      </p:sp>
      <p:sp>
        <p:nvSpPr>
          <p:cNvPr id="3" name="Subtitle 2"/>
          <p:cNvSpPr>
            <a:spLocks noGrp="1"/>
          </p:cNvSpPr>
          <p:nvPr>
            <p:ph type="subTitle" idx="1"/>
          </p:nvPr>
        </p:nvSpPr>
        <p:spPr>
          <a:xfrm>
            <a:off x="1440260" y="3782140"/>
            <a:ext cx="8641556" cy="1738550"/>
          </a:xfrm>
        </p:spPr>
        <p:txBody>
          <a:bodyPr/>
          <a:lstStyle>
            <a:lvl1pPr marL="0" indent="0" algn="ctr">
              <a:buNone/>
              <a:defRPr sz="2520"/>
            </a:lvl1pPr>
            <a:lvl2pPr marL="480048" indent="0" algn="ctr">
              <a:buNone/>
              <a:defRPr sz="2100"/>
            </a:lvl2pPr>
            <a:lvl3pPr marL="960096" indent="0" algn="ctr">
              <a:buNone/>
              <a:defRPr sz="1890"/>
            </a:lvl3pPr>
            <a:lvl4pPr marL="1440144" indent="0" algn="ctr">
              <a:buNone/>
              <a:defRPr sz="1680"/>
            </a:lvl4pPr>
            <a:lvl5pPr marL="1920192" indent="0" algn="ctr">
              <a:buNone/>
              <a:defRPr sz="1680"/>
            </a:lvl5pPr>
            <a:lvl6pPr marL="2400240" indent="0" algn="ctr">
              <a:buNone/>
              <a:defRPr sz="1680"/>
            </a:lvl6pPr>
            <a:lvl7pPr marL="2880288" indent="0" algn="ctr">
              <a:buNone/>
              <a:defRPr sz="1680"/>
            </a:lvl7pPr>
            <a:lvl8pPr marL="3360336" indent="0" algn="ctr">
              <a:buNone/>
              <a:defRPr sz="1680"/>
            </a:lvl8pPr>
            <a:lvl9pPr marL="3840384" indent="0" algn="ctr">
              <a:buNone/>
              <a:defRPr sz="1680"/>
            </a:lvl9pPr>
          </a:lstStyle>
          <a:p>
            <a:r>
              <a:rPr lang="en-US" smtClean="0"/>
              <a:t>Click to edit Master subtitle style</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797044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3490548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6142" y="1795229"/>
            <a:ext cx="9937790" cy="2995374"/>
          </a:xfrm>
        </p:spPr>
        <p:txBody>
          <a:bodyPr anchor="b"/>
          <a:lstStyle>
            <a:lvl1pPr>
              <a:defRPr sz="6300"/>
            </a:lvl1pPr>
          </a:lstStyle>
          <a:p>
            <a:r>
              <a:rPr lang="en-US" smtClean="0"/>
              <a:t>Click to edit Master title style</a:t>
            </a:r>
            <a:endParaRPr lang="en-AU"/>
          </a:p>
        </p:txBody>
      </p:sp>
      <p:sp>
        <p:nvSpPr>
          <p:cNvPr id="3" name="Text Placeholder 2"/>
          <p:cNvSpPr>
            <a:spLocks noGrp="1"/>
          </p:cNvSpPr>
          <p:nvPr>
            <p:ph type="body" idx="1"/>
          </p:nvPr>
        </p:nvSpPr>
        <p:spPr>
          <a:xfrm>
            <a:off x="786142" y="4818940"/>
            <a:ext cx="9937790" cy="1575196"/>
          </a:xfrm>
        </p:spPr>
        <p:txBody>
          <a:bodyPr/>
          <a:lstStyle>
            <a:lvl1pPr marL="0" indent="0">
              <a:buNone/>
              <a:defRPr sz="2520">
                <a:solidFill>
                  <a:schemeClr val="tx1">
                    <a:tint val="75000"/>
                  </a:schemeClr>
                </a:solidFill>
              </a:defRPr>
            </a:lvl1pPr>
            <a:lvl2pPr marL="480048" indent="0">
              <a:buNone/>
              <a:defRPr sz="2100">
                <a:solidFill>
                  <a:schemeClr val="tx1">
                    <a:tint val="75000"/>
                  </a:schemeClr>
                </a:solidFill>
              </a:defRPr>
            </a:lvl2pPr>
            <a:lvl3pPr marL="960096" indent="0">
              <a:buNone/>
              <a:defRPr sz="1890">
                <a:solidFill>
                  <a:schemeClr val="tx1">
                    <a:tint val="75000"/>
                  </a:schemeClr>
                </a:solidFill>
              </a:defRPr>
            </a:lvl3pPr>
            <a:lvl4pPr marL="1440144" indent="0">
              <a:buNone/>
              <a:defRPr sz="1680">
                <a:solidFill>
                  <a:schemeClr val="tx1">
                    <a:tint val="75000"/>
                  </a:schemeClr>
                </a:solidFill>
              </a:defRPr>
            </a:lvl4pPr>
            <a:lvl5pPr marL="1920192" indent="0">
              <a:buNone/>
              <a:defRPr sz="1680">
                <a:solidFill>
                  <a:schemeClr val="tx1">
                    <a:tint val="75000"/>
                  </a:schemeClr>
                </a:solidFill>
              </a:defRPr>
            </a:lvl5pPr>
            <a:lvl6pPr marL="2400240" indent="0">
              <a:buNone/>
              <a:defRPr sz="1680">
                <a:solidFill>
                  <a:schemeClr val="tx1">
                    <a:tint val="75000"/>
                  </a:schemeClr>
                </a:solidFill>
              </a:defRPr>
            </a:lvl6pPr>
            <a:lvl7pPr marL="2880288" indent="0">
              <a:buNone/>
              <a:defRPr sz="1680">
                <a:solidFill>
                  <a:schemeClr val="tx1">
                    <a:tint val="75000"/>
                  </a:schemeClr>
                </a:solidFill>
              </a:defRPr>
            </a:lvl7pPr>
            <a:lvl8pPr marL="3360336" indent="0">
              <a:buNone/>
              <a:defRPr sz="1680">
                <a:solidFill>
                  <a:schemeClr val="tx1">
                    <a:tint val="75000"/>
                  </a:schemeClr>
                </a:solidFill>
              </a:defRPr>
            </a:lvl8pPr>
            <a:lvl9pPr marL="3840384" indent="0">
              <a:buNone/>
              <a:defRPr sz="168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999397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792143" y="1916906"/>
            <a:ext cx="4896882" cy="4568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833050" y="1916906"/>
            <a:ext cx="4896882" cy="4568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Slide Number Placeholder 6"/>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455279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93643" y="383385"/>
            <a:ext cx="9937790" cy="1391841"/>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793645" y="1765221"/>
            <a:ext cx="4874377" cy="865108"/>
          </a:xfrm>
        </p:spPr>
        <p:txBody>
          <a:bodyPr anchor="b"/>
          <a:lstStyle>
            <a:lvl1pPr marL="0" indent="0">
              <a:buNone/>
              <a:defRPr sz="2520" b="1"/>
            </a:lvl1pPr>
            <a:lvl2pPr marL="480048" indent="0">
              <a:buNone/>
              <a:defRPr sz="2100" b="1"/>
            </a:lvl2pPr>
            <a:lvl3pPr marL="960096" indent="0">
              <a:buNone/>
              <a:defRPr sz="1890" b="1"/>
            </a:lvl3pPr>
            <a:lvl4pPr marL="1440144" indent="0">
              <a:buNone/>
              <a:defRPr sz="1680" b="1"/>
            </a:lvl4pPr>
            <a:lvl5pPr marL="1920192" indent="0">
              <a:buNone/>
              <a:defRPr sz="1680" b="1"/>
            </a:lvl5pPr>
            <a:lvl6pPr marL="2400240" indent="0">
              <a:buNone/>
              <a:defRPr sz="1680" b="1"/>
            </a:lvl6pPr>
            <a:lvl7pPr marL="2880288" indent="0">
              <a:buNone/>
              <a:defRPr sz="1680" b="1"/>
            </a:lvl7pPr>
            <a:lvl8pPr marL="3360336" indent="0">
              <a:buNone/>
              <a:defRPr sz="1680" b="1"/>
            </a:lvl8pPr>
            <a:lvl9pPr marL="3840384" indent="0">
              <a:buNone/>
              <a:defRPr sz="1680" b="1"/>
            </a:lvl9pPr>
          </a:lstStyle>
          <a:p>
            <a:pPr lvl="0"/>
            <a:r>
              <a:rPr lang="en-US" smtClean="0"/>
              <a:t>Click to edit Master text styles</a:t>
            </a:r>
          </a:p>
        </p:txBody>
      </p:sp>
      <p:sp>
        <p:nvSpPr>
          <p:cNvPr id="4" name="Content Placeholder 3"/>
          <p:cNvSpPr>
            <a:spLocks noGrp="1"/>
          </p:cNvSpPr>
          <p:nvPr>
            <p:ph sz="half" idx="2"/>
          </p:nvPr>
        </p:nvSpPr>
        <p:spPr>
          <a:xfrm>
            <a:off x="793645" y="2630329"/>
            <a:ext cx="4874377" cy="38688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833052" y="1765221"/>
            <a:ext cx="4898383" cy="865108"/>
          </a:xfrm>
        </p:spPr>
        <p:txBody>
          <a:bodyPr anchor="b"/>
          <a:lstStyle>
            <a:lvl1pPr marL="0" indent="0">
              <a:buNone/>
              <a:defRPr sz="2520" b="1"/>
            </a:lvl1pPr>
            <a:lvl2pPr marL="480048" indent="0">
              <a:buNone/>
              <a:defRPr sz="2100" b="1"/>
            </a:lvl2pPr>
            <a:lvl3pPr marL="960096" indent="0">
              <a:buNone/>
              <a:defRPr sz="1890" b="1"/>
            </a:lvl3pPr>
            <a:lvl4pPr marL="1440144" indent="0">
              <a:buNone/>
              <a:defRPr sz="1680" b="1"/>
            </a:lvl4pPr>
            <a:lvl5pPr marL="1920192" indent="0">
              <a:buNone/>
              <a:defRPr sz="1680" b="1"/>
            </a:lvl5pPr>
            <a:lvl6pPr marL="2400240" indent="0">
              <a:buNone/>
              <a:defRPr sz="1680" b="1"/>
            </a:lvl6pPr>
            <a:lvl7pPr marL="2880288" indent="0">
              <a:buNone/>
              <a:defRPr sz="1680" b="1"/>
            </a:lvl7pPr>
            <a:lvl8pPr marL="3360336" indent="0">
              <a:buNone/>
              <a:defRPr sz="1680" b="1"/>
            </a:lvl8pPr>
            <a:lvl9pPr marL="3840384" indent="0">
              <a:buNone/>
              <a:defRPr sz="1680" b="1"/>
            </a:lvl9pPr>
          </a:lstStyle>
          <a:p>
            <a:pPr lvl="0"/>
            <a:r>
              <a:rPr lang="en-US" smtClean="0"/>
              <a:t>Click to edit Master text styles</a:t>
            </a:r>
          </a:p>
        </p:txBody>
      </p:sp>
      <p:sp>
        <p:nvSpPr>
          <p:cNvPr id="6" name="Content Placeholder 5"/>
          <p:cNvSpPr>
            <a:spLocks noGrp="1"/>
          </p:cNvSpPr>
          <p:nvPr>
            <p:ph sz="quarter" idx="4"/>
          </p:nvPr>
        </p:nvSpPr>
        <p:spPr>
          <a:xfrm>
            <a:off x="5833052" y="2630329"/>
            <a:ext cx="4898383" cy="38688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9" name="Slide Number Placeholder 8"/>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696782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5" name="Slide Number Placeholder 4"/>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961616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465626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3643" y="480060"/>
            <a:ext cx="3716169" cy="1680210"/>
          </a:xfrm>
        </p:spPr>
        <p:txBody>
          <a:bodyPr anchor="b"/>
          <a:lstStyle>
            <a:lvl1pPr>
              <a:defRPr sz="3360"/>
            </a:lvl1pPr>
          </a:lstStyle>
          <a:p>
            <a:r>
              <a:rPr lang="en-US" smtClean="0"/>
              <a:t>Click to edit Master title style</a:t>
            </a:r>
            <a:endParaRPr lang="en-AU"/>
          </a:p>
        </p:txBody>
      </p:sp>
      <p:sp>
        <p:nvSpPr>
          <p:cNvPr id="3" name="Content Placeholder 2"/>
          <p:cNvSpPr>
            <a:spLocks noGrp="1"/>
          </p:cNvSpPr>
          <p:nvPr>
            <p:ph idx="1"/>
          </p:nvPr>
        </p:nvSpPr>
        <p:spPr>
          <a:xfrm>
            <a:off x="4898383" y="1036800"/>
            <a:ext cx="5833050" cy="5117306"/>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793643" y="2160270"/>
            <a:ext cx="3716169" cy="4002167"/>
          </a:xfrm>
        </p:spPr>
        <p:txBody>
          <a:bodyPr/>
          <a:lstStyle>
            <a:lvl1pPr marL="0" indent="0">
              <a:buNone/>
              <a:defRPr sz="1680"/>
            </a:lvl1pPr>
            <a:lvl2pPr marL="480048" indent="0">
              <a:buNone/>
              <a:defRPr sz="1470"/>
            </a:lvl2pPr>
            <a:lvl3pPr marL="960096" indent="0">
              <a:buNone/>
              <a:defRPr sz="1260"/>
            </a:lvl3pPr>
            <a:lvl4pPr marL="1440144" indent="0">
              <a:buNone/>
              <a:defRPr sz="1050"/>
            </a:lvl4pPr>
            <a:lvl5pPr marL="1920192" indent="0">
              <a:buNone/>
              <a:defRPr sz="1050"/>
            </a:lvl5pPr>
            <a:lvl6pPr marL="2400240" indent="0">
              <a:buNone/>
              <a:defRPr sz="1050"/>
            </a:lvl6pPr>
            <a:lvl7pPr marL="2880288" indent="0">
              <a:buNone/>
              <a:defRPr sz="1050"/>
            </a:lvl7pPr>
            <a:lvl8pPr marL="3360336" indent="0">
              <a:buNone/>
              <a:defRPr sz="1050"/>
            </a:lvl8pPr>
            <a:lvl9pPr marL="3840384" indent="0">
              <a:buNone/>
              <a:defRPr sz="10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421360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ption text">
    <p:spTree>
      <p:nvGrpSpPr>
        <p:cNvPr id="1" name=""/>
        <p:cNvGrpSpPr/>
        <p:nvPr/>
      </p:nvGrpSpPr>
      <p:grpSpPr>
        <a:xfrm>
          <a:off x="0" y="0"/>
          <a:ext cx="0" cy="0"/>
          <a:chOff x="0" y="0"/>
          <a:chExt cx="0" cy="0"/>
        </a:xfrm>
      </p:grpSpPr>
      <p:grpSp>
        <p:nvGrpSpPr>
          <p:cNvPr id="9" name="Group 8"/>
          <p:cNvGrpSpPr/>
          <p:nvPr userDrawn="1"/>
        </p:nvGrpSpPr>
        <p:grpSpPr>
          <a:xfrm>
            <a:off x="202545" y="5971032"/>
            <a:ext cx="11026891" cy="1205193"/>
            <a:chOff x="475488" y="6031845"/>
            <a:chExt cx="10470484" cy="114438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42582" r="-1"/>
            <a:stretch/>
          </p:blipFill>
          <p:spPr>
            <a:xfrm>
              <a:off x="3410712" y="6031845"/>
              <a:ext cx="7535260" cy="1144380"/>
            </a:xfrm>
            <a:prstGeom prst="rect">
              <a:avLst/>
            </a:pr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344" r="77792"/>
            <a:stretch/>
          </p:blipFill>
          <p:spPr>
            <a:xfrm>
              <a:off x="475488" y="6031845"/>
              <a:ext cx="3090672" cy="1144380"/>
            </a:xfrm>
            <a:prstGeom prst="rect">
              <a:avLst/>
            </a:prstGeom>
          </p:spPr>
        </p:pic>
      </p:grpSp>
      <p:sp>
        <p:nvSpPr>
          <p:cNvPr id="3" name="Title 2"/>
          <p:cNvSpPr>
            <a:spLocks noGrp="1"/>
          </p:cNvSpPr>
          <p:nvPr>
            <p:ph type="title"/>
          </p:nvPr>
        </p:nvSpPr>
        <p:spPr>
          <a:xfrm>
            <a:off x="356649" y="6126480"/>
            <a:ext cx="4261072" cy="447148"/>
          </a:xfrm>
          <a:solidFill>
            <a:srgbClr val="035968"/>
          </a:solidFill>
        </p:spPr>
        <p:txBody>
          <a:bodyPr lIns="180000" tIns="90000" rIns="180000" bIns="90000" anchor="ctr" anchorCtr="0">
            <a:normAutofit/>
          </a:bodyPr>
          <a:lstStyle>
            <a:lvl1pPr algn="l">
              <a:defRPr sz="2400">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77315024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2268">
          <p15:clr>
            <a:srgbClr val="FBAE40"/>
          </p15:clr>
        </p15:guide>
        <p15:guide id="2" pos="362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3643" y="480060"/>
            <a:ext cx="3716169" cy="1680210"/>
          </a:xfrm>
        </p:spPr>
        <p:txBody>
          <a:bodyPr anchor="b"/>
          <a:lstStyle>
            <a:lvl1pPr>
              <a:defRPr sz="3360"/>
            </a:lvl1pPr>
          </a:lstStyle>
          <a:p>
            <a:r>
              <a:rPr lang="en-US" smtClean="0"/>
              <a:t>Click to edit Master title style</a:t>
            </a:r>
            <a:endParaRPr lang="en-AU"/>
          </a:p>
        </p:txBody>
      </p:sp>
      <p:sp>
        <p:nvSpPr>
          <p:cNvPr id="3" name="Picture Placeholder 2"/>
          <p:cNvSpPr>
            <a:spLocks noGrp="1"/>
          </p:cNvSpPr>
          <p:nvPr>
            <p:ph type="pic" idx="1"/>
          </p:nvPr>
        </p:nvSpPr>
        <p:spPr>
          <a:xfrm>
            <a:off x="4898383" y="1036800"/>
            <a:ext cx="5833050" cy="5117306"/>
          </a:xfrm>
        </p:spPr>
        <p:txBody>
          <a:bodyPr/>
          <a:lstStyle>
            <a:lvl1pPr marL="0" indent="0">
              <a:buNone/>
              <a:defRPr sz="3360"/>
            </a:lvl1pPr>
            <a:lvl2pPr marL="480048" indent="0">
              <a:buNone/>
              <a:defRPr sz="2940"/>
            </a:lvl2pPr>
            <a:lvl3pPr marL="960096" indent="0">
              <a:buNone/>
              <a:defRPr sz="2520"/>
            </a:lvl3pPr>
            <a:lvl4pPr marL="1440144" indent="0">
              <a:buNone/>
              <a:defRPr sz="2100"/>
            </a:lvl4pPr>
            <a:lvl5pPr marL="1920192" indent="0">
              <a:buNone/>
              <a:defRPr sz="2100"/>
            </a:lvl5pPr>
            <a:lvl6pPr marL="2400240" indent="0">
              <a:buNone/>
              <a:defRPr sz="2100"/>
            </a:lvl6pPr>
            <a:lvl7pPr marL="2880288" indent="0">
              <a:buNone/>
              <a:defRPr sz="2100"/>
            </a:lvl7pPr>
            <a:lvl8pPr marL="3360336" indent="0">
              <a:buNone/>
              <a:defRPr sz="2100"/>
            </a:lvl8pPr>
            <a:lvl9pPr marL="3840384" indent="0">
              <a:buNone/>
              <a:defRPr sz="2100"/>
            </a:lvl9pPr>
          </a:lstStyle>
          <a:p>
            <a:r>
              <a:rPr lang="en-US" smtClean="0"/>
              <a:t>Click icon to add picture</a:t>
            </a:r>
            <a:endParaRPr lang="en-AU"/>
          </a:p>
        </p:txBody>
      </p:sp>
      <p:sp>
        <p:nvSpPr>
          <p:cNvPr id="4" name="Text Placeholder 3"/>
          <p:cNvSpPr>
            <a:spLocks noGrp="1"/>
          </p:cNvSpPr>
          <p:nvPr>
            <p:ph type="body" sz="half" idx="2"/>
          </p:nvPr>
        </p:nvSpPr>
        <p:spPr>
          <a:xfrm>
            <a:off x="793643" y="2160270"/>
            <a:ext cx="3716169" cy="4002167"/>
          </a:xfrm>
        </p:spPr>
        <p:txBody>
          <a:bodyPr/>
          <a:lstStyle>
            <a:lvl1pPr marL="0" indent="0">
              <a:buNone/>
              <a:defRPr sz="1680"/>
            </a:lvl1pPr>
            <a:lvl2pPr marL="480048" indent="0">
              <a:buNone/>
              <a:defRPr sz="1470"/>
            </a:lvl2pPr>
            <a:lvl3pPr marL="960096" indent="0">
              <a:buNone/>
              <a:defRPr sz="1260"/>
            </a:lvl3pPr>
            <a:lvl4pPr marL="1440144" indent="0">
              <a:buNone/>
              <a:defRPr sz="1050"/>
            </a:lvl4pPr>
            <a:lvl5pPr marL="1920192" indent="0">
              <a:buNone/>
              <a:defRPr sz="1050"/>
            </a:lvl5pPr>
            <a:lvl6pPr marL="2400240" indent="0">
              <a:buNone/>
              <a:defRPr sz="1050"/>
            </a:lvl6pPr>
            <a:lvl7pPr marL="2880288" indent="0">
              <a:buNone/>
              <a:defRPr sz="1050"/>
            </a:lvl7pPr>
            <a:lvl8pPr marL="3360336" indent="0">
              <a:buNone/>
              <a:defRPr sz="1050"/>
            </a:lvl8pPr>
            <a:lvl9pPr marL="3840384" indent="0">
              <a:buNone/>
              <a:defRPr sz="10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661838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394501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45487" y="383381"/>
            <a:ext cx="2484447" cy="610243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92145" y="383381"/>
            <a:ext cx="7309316" cy="6102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014138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0260" y="1178481"/>
            <a:ext cx="8641556" cy="2506980"/>
          </a:xfrm>
        </p:spPr>
        <p:txBody>
          <a:bodyPr anchor="b"/>
          <a:lstStyle>
            <a:lvl1pPr algn="ctr">
              <a:defRPr sz="6300"/>
            </a:lvl1pPr>
          </a:lstStyle>
          <a:p>
            <a:r>
              <a:rPr lang="en-US" smtClean="0"/>
              <a:t>Click to edit Master title style</a:t>
            </a:r>
            <a:endParaRPr lang="en-AU"/>
          </a:p>
        </p:txBody>
      </p:sp>
      <p:sp>
        <p:nvSpPr>
          <p:cNvPr id="3" name="Subtitle 2"/>
          <p:cNvSpPr>
            <a:spLocks noGrp="1"/>
          </p:cNvSpPr>
          <p:nvPr>
            <p:ph type="subTitle" idx="1"/>
          </p:nvPr>
        </p:nvSpPr>
        <p:spPr>
          <a:xfrm>
            <a:off x="1440260" y="3782140"/>
            <a:ext cx="8641556" cy="1738550"/>
          </a:xfrm>
        </p:spPr>
        <p:txBody>
          <a:bodyPr/>
          <a:lstStyle>
            <a:lvl1pPr marL="0" indent="0" algn="ctr">
              <a:buNone/>
              <a:defRPr sz="2520"/>
            </a:lvl1pPr>
            <a:lvl2pPr marL="480048" indent="0" algn="ctr">
              <a:buNone/>
              <a:defRPr sz="2100"/>
            </a:lvl2pPr>
            <a:lvl3pPr marL="960096" indent="0" algn="ctr">
              <a:buNone/>
              <a:defRPr sz="1890"/>
            </a:lvl3pPr>
            <a:lvl4pPr marL="1440144" indent="0" algn="ctr">
              <a:buNone/>
              <a:defRPr sz="1680"/>
            </a:lvl4pPr>
            <a:lvl5pPr marL="1920192" indent="0" algn="ctr">
              <a:buNone/>
              <a:defRPr sz="1680"/>
            </a:lvl5pPr>
            <a:lvl6pPr marL="2400240" indent="0" algn="ctr">
              <a:buNone/>
              <a:defRPr sz="1680"/>
            </a:lvl6pPr>
            <a:lvl7pPr marL="2880288" indent="0" algn="ctr">
              <a:buNone/>
              <a:defRPr sz="1680"/>
            </a:lvl7pPr>
            <a:lvl8pPr marL="3360336" indent="0" algn="ctr">
              <a:buNone/>
              <a:defRPr sz="1680"/>
            </a:lvl8pPr>
            <a:lvl9pPr marL="3840384" indent="0" algn="ctr">
              <a:buNone/>
              <a:defRPr sz="1680"/>
            </a:lvl9pPr>
          </a:lstStyle>
          <a:p>
            <a:r>
              <a:rPr lang="en-US" smtClean="0"/>
              <a:t>Click to edit Master subtitle style</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810234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4195862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6142" y="1795229"/>
            <a:ext cx="9937790" cy="2995374"/>
          </a:xfrm>
        </p:spPr>
        <p:txBody>
          <a:bodyPr anchor="b"/>
          <a:lstStyle>
            <a:lvl1pPr>
              <a:defRPr sz="6300"/>
            </a:lvl1pPr>
          </a:lstStyle>
          <a:p>
            <a:r>
              <a:rPr lang="en-US" smtClean="0"/>
              <a:t>Click to edit Master title style</a:t>
            </a:r>
            <a:endParaRPr lang="en-AU"/>
          </a:p>
        </p:txBody>
      </p:sp>
      <p:sp>
        <p:nvSpPr>
          <p:cNvPr id="3" name="Text Placeholder 2"/>
          <p:cNvSpPr>
            <a:spLocks noGrp="1"/>
          </p:cNvSpPr>
          <p:nvPr>
            <p:ph type="body" idx="1"/>
          </p:nvPr>
        </p:nvSpPr>
        <p:spPr>
          <a:xfrm>
            <a:off x="786142" y="4818940"/>
            <a:ext cx="9937790" cy="1575196"/>
          </a:xfrm>
        </p:spPr>
        <p:txBody>
          <a:bodyPr/>
          <a:lstStyle>
            <a:lvl1pPr marL="0" indent="0">
              <a:buNone/>
              <a:defRPr sz="2520">
                <a:solidFill>
                  <a:schemeClr val="tx1">
                    <a:tint val="75000"/>
                  </a:schemeClr>
                </a:solidFill>
              </a:defRPr>
            </a:lvl1pPr>
            <a:lvl2pPr marL="480048" indent="0">
              <a:buNone/>
              <a:defRPr sz="2100">
                <a:solidFill>
                  <a:schemeClr val="tx1">
                    <a:tint val="75000"/>
                  </a:schemeClr>
                </a:solidFill>
              </a:defRPr>
            </a:lvl2pPr>
            <a:lvl3pPr marL="960096" indent="0">
              <a:buNone/>
              <a:defRPr sz="1890">
                <a:solidFill>
                  <a:schemeClr val="tx1">
                    <a:tint val="75000"/>
                  </a:schemeClr>
                </a:solidFill>
              </a:defRPr>
            </a:lvl3pPr>
            <a:lvl4pPr marL="1440144" indent="0">
              <a:buNone/>
              <a:defRPr sz="1680">
                <a:solidFill>
                  <a:schemeClr val="tx1">
                    <a:tint val="75000"/>
                  </a:schemeClr>
                </a:solidFill>
              </a:defRPr>
            </a:lvl4pPr>
            <a:lvl5pPr marL="1920192" indent="0">
              <a:buNone/>
              <a:defRPr sz="1680">
                <a:solidFill>
                  <a:schemeClr val="tx1">
                    <a:tint val="75000"/>
                  </a:schemeClr>
                </a:solidFill>
              </a:defRPr>
            </a:lvl5pPr>
            <a:lvl6pPr marL="2400240" indent="0">
              <a:buNone/>
              <a:defRPr sz="1680">
                <a:solidFill>
                  <a:schemeClr val="tx1">
                    <a:tint val="75000"/>
                  </a:schemeClr>
                </a:solidFill>
              </a:defRPr>
            </a:lvl6pPr>
            <a:lvl7pPr marL="2880288" indent="0">
              <a:buNone/>
              <a:defRPr sz="1680">
                <a:solidFill>
                  <a:schemeClr val="tx1">
                    <a:tint val="75000"/>
                  </a:schemeClr>
                </a:solidFill>
              </a:defRPr>
            </a:lvl7pPr>
            <a:lvl8pPr marL="3360336" indent="0">
              <a:buNone/>
              <a:defRPr sz="1680">
                <a:solidFill>
                  <a:schemeClr val="tx1">
                    <a:tint val="75000"/>
                  </a:schemeClr>
                </a:solidFill>
              </a:defRPr>
            </a:lvl8pPr>
            <a:lvl9pPr marL="3840384" indent="0">
              <a:buNone/>
              <a:defRPr sz="168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538472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792143" y="1916906"/>
            <a:ext cx="4896882" cy="4568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833050" y="1916906"/>
            <a:ext cx="4896882" cy="456890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Slide Number Placeholder 6"/>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72184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93643" y="383385"/>
            <a:ext cx="9937790" cy="1391841"/>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793645" y="1765221"/>
            <a:ext cx="4874377" cy="865108"/>
          </a:xfrm>
        </p:spPr>
        <p:txBody>
          <a:bodyPr anchor="b"/>
          <a:lstStyle>
            <a:lvl1pPr marL="0" indent="0">
              <a:buNone/>
              <a:defRPr sz="2520" b="1"/>
            </a:lvl1pPr>
            <a:lvl2pPr marL="480048" indent="0">
              <a:buNone/>
              <a:defRPr sz="2100" b="1"/>
            </a:lvl2pPr>
            <a:lvl3pPr marL="960096" indent="0">
              <a:buNone/>
              <a:defRPr sz="1890" b="1"/>
            </a:lvl3pPr>
            <a:lvl4pPr marL="1440144" indent="0">
              <a:buNone/>
              <a:defRPr sz="1680" b="1"/>
            </a:lvl4pPr>
            <a:lvl5pPr marL="1920192" indent="0">
              <a:buNone/>
              <a:defRPr sz="1680" b="1"/>
            </a:lvl5pPr>
            <a:lvl6pPr marL="2400240" indent="0">
              <a:buNone/>
              <a:defRPr sz="1680" b="1"/>
            </a:lvl6pPr>
            <a:lvl7pPr marL="2880288" indent="0">
              <a:buNone/>
              <a:defRPr sz="1680" b="1"/>
            </a:lvl7pPr>
            <a:lvl8pPr marL="3360336" indent="0">
              <a:buNone/>
              <a:defRPr sz="1680" b="1"/>
            </a:lvl8pPr>
            <a:lvl9pPr marL="3840384" indent="0">
              <a:buNone/>
              <a:defRPr sz="1680" b="1"/>
            </a:lvl9pPr>
          </a:lstStyle>
          <a:p>
            <a:pPr lvl="0"/>
            <a:r>
              <a:rPr lang="en-US" smtClean="0"/>
              <a:t>Click to edit Master text styles</a:t>
            </a:r>
          </a:p>
        </p:txBody>
      </p:sp>
      <p:sp>
        <p:nvSpPr>
          <p:cNvPr id="4" name="Content Placeholder 3"/>
          <p:cNvSpPr>
            <a:spLocks noGrp="1"/>
          </p:cNvSpPr>
          <p:nvPr>
            <p:ph sz="half" idx="2"/>
          </p:nvPr>
        </p:nvSpPr>
        <p:spPr>
          <a:xfrm>
            <a:off x="793645" y="2630329"/>
            <a:ext cx="4874377" cy="38688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833052" y="1765221"/>
            <a:ext cx="4898383" cy="865108"/>
          </a:xfrm>
        </p:spPr>
        <p:txBody>
          <a:bodyPr anchor="b"/>
          <a:lstStyle>
            <a:lvl1pPr marL="0" indent="0">
              <a:buNone/>
              <a:defRPr sz="2520" b="1"/>
            </a:lvl1pPr>
            <a:lvl2pPr marL="480048" indent="0">
              <a:buNone/>
              <a:defRPr sz="2100" b="1"/>
            </a:lvl2pPr>
            <a:lvl3pPr marL="960096" indent="0">
              <a:buNone/>
              <a:defRPr sz="1890" b="1"/>
            </a:lvl3pPr>
            <a:lvl4pPr marL="1440144" indent="0">
              <a:buNone/>
              <a:defRPr sz="1680" b="1"/>
            </a:lvl4pPr>
            <a:lvl5pPr marL="1920192" indent="0">
              <a:buNone/>
              <a:defRPr sz="1680" b="1"/>
            </a:lvl5pPr>
            <a:lvl6pPr marL="2400240" indent="0">
              <a:buNone/>
              <a:defRPr sz="1680" b="1"/>
            </a:lvl6pPr>
            <a:lvl7pPr marL="2880288" indent="0">
              <a:buNone/>
              <a:defRPr sz="1680" b="1"/>
            </a:lvl7pPr>
            <a:lvl8pPr marL="3360336" indent="0">
              <a:buNone/>
              <a:defRPr sz="1680" b="1"/>
            </a:lvl8pPr>
            <a:lvl9pPr marL="3840384" indent="0">
              <a:buNone/>
              <a:defRPr sz="1680" b="1"/>
            </a:lvl9pPr>
          </a:lstStyle>
          <a:p>
            <a:pPr lvl="0"/>
            <a:r>
              <a:rPr lang="en-US" smtClean="0"/>
              <a:t>Click to edit Master text styles</a:t>
            </a:r>
          </a:p>
        </p:txBody>
      </p:sp>
      <p:sp>
        <p:nvSpPr>
          <p:cNvPr id="6" name="Content Placeholder 5"/>
          <p:cNvSpPr>
            <a:spLocks noGrp="1"/>
          </p:cNvSpPr>
          <p:nvPr>
            <p:ph sz="quarter" idx="4"/>
          </p:nvPr>
        </p:nvSpPr>
        <p:spPr>
          <a:xfrm>
            <a:off x="5833052" y="2630329"/>
            <a:ext cx="4898383" cy="38688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9" name="Slide Number Placeholder 8"/>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576264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5" name="Slide Number Placeholder 4"/>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638843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358551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0164" y="4627245"/>
            <a:ext cx="9793764" cy="1430179"/>
          </a:xfrm>
        </p:spPr>
        <p:txBody>
          <a:bodyPr anchor="t"/>
          <a:lstStyle>
            <a:lvl1pPr algn="l">
              <a:defRPr sz="4200" b="1" cap="all"/>
            </a:lvl1pPr>
          </a:lstStyle>
          <a:p>
            <a:r>
              <a:rPr lang="en-US"/>
              <a:t>Click to edit Master title style</a:t>
            </a:r>
          </a:p>
        </p:txBody>
      </p:sp>
      <p:sp>
        <p:nvSpPr>
          <p:cNvPr id="3" name="Text Placeholder 2"/>
          <p:cNvSpPr>
            <a:spLocks noGrp="1"/>
          </p:cNvSpPr>
          <p:nvPr>
            <p:ph type="body" idx="1"/>
          </p:nvPr>
        </p:nvSpPr>
        <p:spPr>
          <a:xfrm>
            <a:off x="910164" y="3052049"/>
            <a:ext cx="9793764" cy="1575196"/>
          </a:xfrm>
        </p:spPr>
        <p:txBody>
          <a:bodyPr anchor="b"/>
          <a:lstStyle>
            <a:lvl1pPr marL="0" indent="0">
              <a:buNone/>
              <a:defRPr sz="2100">
                <a:solidFill>
                  <a:schemeClr val="tx1">
                    <a:tint val="75000"/>
                  </a:schemeClr>
                </a:solidFill>
              </a:defRPr>
            </a:lvl1pPr>
            <a:lvl2pPr marL="480060" indent="0">
              <a:buNone/>
              <a:defRPr sz="1890">
                <a:solidFill>
                  <a:schemeClr val="tx1">
                    <a:tint val="75000"/>
                  </a:schemeClr>
                </a:solidFill>
              </a:defRPr>
            </a:lvl2pPr>
            <a:lvl3pPr marL="960120" indent="0">
              <a:buNone/>
              <a:defRPr sz="1680">
                <a:solidFill>
                  <a:schemeClr val="tx1">
                    <a:tint val="75000"/>
                  </a:schemeClr>
                </a:solidFill>
              </a:defRPr>
            </a:lvl3pPr>
            <a:lvl4pPr marL="1440180" indent="0">
              <a:buNone/>
              <a:defRPr sz="1470">
                <a:solidFill>
                  <a:schemeClr val="tx1">
                    <a:tint val="75000"/>
                  </a:schemeClr>
                </a:solidFill>
              </a:defRPr>
            </a:lvl4pPr>
            <a:lvl5pPr marL="1920240" indent="0">
              <a:buNone/>
              <a:defRPr sz="1470">
                <a:solidFill>
                  <a:schemeClr val="tx1">
                    <a:tint val="75000"/>
                  </a:schemeClr>
                </a:solidFill>
              </a:defRPr>
            </a:lvl5pPr>
            <a:lvl6pPr marL="2400300" indent="0">
              <a:buNone/>
              <a:defRPr sz="1470">
                <a:solidFill>
                  <a:schemeClr val="tx1">
                    <a:tint val="75000"/>
                  </a:schemeClr>
                </a:solidFill>
              </a:defRPr>
            </a:lvl6pPr>
            <a:lvl7pPr marL="2880360" indent="0">
              <a:buNone/>
              <a:defRPr sz="1470">
                <a:solidFill>
                  <a:schemeClr val="tx1">
                    <a:tint val="75000"/>
                  </a:schemeClr>
                </a:solidFill>
              </a:defRPr>
            </a:lvl7pPr>
            <a:lvl8pPr marL="3360420" indent="0">
              <a:buNone/>
              <a:defRPr sz="1470">
                <a:solidFill>
                  <a:schemeClr val="tx1">
                    <a:tint val="75000"/>
                  </a:schemeClr>
                </a:solidFill>
              </a:defRPr>
            </a:lvl8pPr>
            <a:lvl9pPr marL="3840480" indent="0">
              <a:buNone/>
              <a:defRPr sz="147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8899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3643" y="480060"/>
            <a:ext cx="3716169" cy="1680210"/>
          </a:xfrm>
        </p:spPr>
        <p:txBody>
          <a:bodyPr anchor="b"/>
          <a:lstStyle>
            <a:lvl1pPr>
              <a:defRPr sz="3360"/>
            </a:lvl1pPr>
          </a:lstStyle>
          <a:p>
            <a:r>
              <a:rPr lang="en-US" smtClean="0"/>
              <a:t>Click to edit Master title style</a:t>
            </a:r>
            <a:endParaRPr lang="en-AU"/>
          </a:p>
        </p:txBody>
      </p:sp>
      <p:sp>
        <p:nvSpPr>
          <p:cNvPr id="3" name="Content Placeholder 2"/>
          <p:cNvSpPr>
            <a:spLocks noGrp="1"/>
          </p:cNvSpPr>
          <p:nvPr>
            <p:ph idx="1"/>
          </p:nvPr>
        </p:nvSpPr>
        <p:spPr>
          <a:xfrm>
            <a:off x="4898383" y="1036800"/>
            <a:ext cx="5833050" cy="5117306"/>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793643" y="2160270"/>
            <a:ext cx="3716169" cy="4002167"/>
          </a:xfrm>
        </p:spPr>
        <p:txBody>
          <a:bodyPr/>
          <a:lstStyle>
            <a:lvl1pPr marL="0" indent="0">
              <a:buNone/>
              <a:defRPr sz="1680"/>
            </a:lvl1pPr>
            <a:lvl2pPr marL="480048" indent="0">
              <a:buNone/>
              <a:defRPr sz="1470"/>
            </a:lvl2pPr>
            <a:lvl3pPr marL="960096" indent="0">
              <a:buNone/>
              <a:defRPr sz="1260"/>
            </a:lvl3pPr>
            <a:lvl4pPr marL="1440144" indent="0">
              <a:buNone/>
              <a:defRPr sz="1050"/>
            </a:lvl4pPr>
            <a:lvl5pPr marL="1920192" indent="0">
              <a:buNone/>
              <a:defRPr sz="1050"/>
            </a:lvl5pPr>
            <a:lvl6pPr marL="2400240" indent="0">
              <a:buNone/>
              <a:defRPr sz="1050"/>
            </a:lvl6pPr>
            <a:lvl7pPr marL="2880288" indent="0">
              <a:buNone/>
              <a:defRPr sz="1050"/>
            </a:lvl7pPr>
            <a:lvl8pPr marL="3360336" indent="0">
              <a:buNone/>
              <a:defRPr sz="1050"/>
            </a:lvl8pPr>
            <a:lvl9pPr marL="3840384" indent="0">
              <a:buNone/>
              <a:defRPr sz="10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143536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3643" y="480060"/>
            <a:ext cx="3716169" cy="1680210"/>
          </a:xfrm>
        </p:spPr>
        <p:txBody>
          <a:bodyPr anchor="b"/>
          <a:lstStyle>
            <a:lvl1pPr>
              <a:defRPr sz="3360"/>
            </a:lvl1pPr>
          </a:lstStyle>
          <a:p>
            <a:r>
              <a:rPr lang="en-US" smtClean="0"/>
              <a:t>Click to edit Master title style</a:t>
            </a:r>
            <a:endParaRPr lang="en-AU"/>
          </a:p>
        </p:txBody>
      </p:sp>
      <p:sp>
        <p:nvSpPr>
          <p:cNvPr id="3" name="Picture Placeholder 2"/>
          <p:cNvSpPr>
            <a:spLocks noGrp="1"/>
          </p:cNvSpPr>
          <p:nvPr>
            <p:ph type="pic" idx="1"/>
          </p:nvPr>
        </p:nvSpPr>
        <p:spPr>
          <a:xfrm>
            <a:off x="4898383" y="1036800"/>
            <a:ext cx="5833050" cy="5117306"/>
          </a:xfrm>
        </p:spPr>
        <p:txBody>
          <a:bodyPr/>
          <a:lstStyle>
            <a:lvl1pPr marL="0" indent="0">
              <a:buNone/>
              <a:defRPr sz="3360"/>
            </a:lvl1pPr>
            <a:lvl2pPr marL="480048" indent="0">
              <a:buNone/>
              <a:defRPr sz="2940"/>
            </a:lvl2pPr>
            <a:lvl3pPr marL="960096" indent="0">
              <a:buNone/>
              <a:defRPr sz="2520"/>
            </a:lvl3pPr>
            <a:lvl4pPr marL="1440144" indent="0">
              <a:buNone/>
              <a:defRPr sz="2100"/>
            </a:lvl4pPr>
            <a:lvl5pPr marL="1920192" indent="0">
              <a:buNone/>
              <a:defRPr sz="2100"/>
            </a:lvl5pPr>
            <a:lvl6pPr marL="2400240" indent="0">
              <a:buNone/>
              <a:defRPr sz="2100"/>
            </a:lvl6pPr>
            <a:lvl7pPr marL="2880288" indent="0">
              <a:buNone/>
              <a:defRPr sz="2100"/>
            </a:lvl7pPr>
            <a:lvl8pPr marL="3360336" indent="0">
              <a:buNone/>
              <a:defRPr sz="2100"/>
            </a:lvl8pPr>
            <a:lvl9pPr marL="3840384" indent="0">
              <a:buNone/>
              <a:defRPr sz="2100"/>
            </a:lvl9pPr>
          </a:lstStyle>
          <a:p>
            <a:r>
              <a:rPr lang="en-US" smtClean="0"/>
              <a:t>Click icon to add picture</a:t>
            </a:r>
            <a:endParaRPr lang="en-AU"/>
          </a:p>
        </p:txBody>
      </p:sp>
      <p:sp>
        <p:nvSpPr>
          <p:cNvPr id="4" name="Text Placeholder 3"/>
          <p:cNvSpPr>
            <a:spLocks noGrp="1"/>
          </p:cNvSpPr>
          <p:nvPr>
            <p:ph type="body" sz="half" idx="2"/>
          </p:nvPr>
        </p:nvSpPr>
        <p:spPr>
          <a:xfrm>
            <a:off x="793643" y="2160270"/>
            <a:ext cx="3716169" cy="4002167"/>
          </a:xfrm>
        </p:spPr>
        <p:txBody>
          <a:bodyPr/>
          <a:lstStyle>
            <a:lvl1pPr marL="0" indent="0">
              <a:buNone/>
              <a:defRPr sz="1680"/>
            </a:lvl1pPr>
            <a:lvl2pPr marL="480048" indent="0">
              <a:buNone/>
              <a:defRPr sz="1470"/>
            </a:lvl2pPr>
            <a:lvl3pPr marL="960096" indent="0">
              <a:buNone/>
              <a:defRPr sz="1260"/>
            </a:lvl3pPr>
            <a:lvl4pPr marL="1440144" indent="0">
              <a:buNone/>
              <a:defRPr sz="1050"/>
            </a:lvl4pPr>
            <a:lvl5pPr marL="1920192" indent="0">
              <a:buNone/>
              <a:defRPr sz="1050"/>
            </a:lvl5pPr>
            <a:lvl6pPr marL="2400240" indent="0">
              <a:buNone/>
              <a:defRPr sz="1050"/>
            </a:lvl6pPr>
            <a:lvl7pPr marL="2880288" indent="0">
              <a:buNone/>
              <a:defRPr sz="1050"/>
            </a:lvl7pPr>
            <a:lvl8pPr marL="3360336" indent="0">
              <a:buNone/>
              <a:defRPr sz="1050"/>
            </a:lvl8pPr>
            <a:lvl9pPr marL="3840384" indent="0">
              <a:buNone/>
              <a:defRPr sz="10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3254950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752959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45487" y="383381"/>
            <a:ext cx="2484447" cy="610243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92145" y="383381"/>
            <a:ext cx="7309316" cy="61024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Slide Number Placeholder 5"/>
          <p:cNvSpPr>
            <a:spLocks noGrp="1"/>
          </p:cNvSpPr>
          <p:nvPr>
            <p:ph type="sldNum" sz="quarter" idx="12"/>
          </p:nvPr>
        </p:nvSpPr>
        <p:spPr/>
        <p:txBody>
          <a:bodyPr/>
          <a:lstStyle/>
          <a:p>
            <a:fld id="{9BD06120-35F4-4AC8-96D3-EE3CFB473F01}" type="slidenum">
              <a:rPr lang="en-AU" smtClean="0">
                <a:solidFill>
                  <a:prstClr val="white">
                    <a:tint val="75000"/>
                  </a:prstClr>
                </a:solidFill>
              </a:rPr>
              <a:pPr/>
              <a:t>‹#›</a:t>
            </a:fld>
            <a:endParaRPr lang="en-AU">
              <a:solidFill>
                <a:prstClr val="white">
                  <a:tint val="75000"/>
                </a:prstClr>
              </a:solidFill>
            </a:endParaRPr>
          </a:p>
        </p:txBody>
      </p:sp>
    </p:spTree>
    <p:extLst>
      <p:ext uri="{BB962C8B-B14F-4D97-AF65-F5344CB8AC3E}">
        <p14:creationId xmlns:p14="http://schemas.microsoft.com/office/powerpoint/2010/main" val="256068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6104" y="1680211"/>
            <a:ext cx="5088916" cy="4752261"/>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57055" y="1680211"/>
            <a:ext cx="5088916" cy="4752261"/>
          </a:xfrm>
        </p:spPr>
        <p:txBody>
          <a:bodyPr/>
          <a:lstStyle>
            <a:lvl1pPr>
              <a:defRPr sz="2940"/>
            </a:lvl1pPr>
            <a:lvl2pPr>
              <a:defRPr sz="2520"/>
            </a:lvl2pPr>
            <a:lvl3pPr>
              <a:defRPr sz="2100"/>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31257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6104" y="1611869"/>
            <a:ext cx="5090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576104" y="2283619"/>
            <a:ext cx="5090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53055" y="1611869"/>
            <a:ext cx="5092917" cy="671750"/>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5853055" y="2283619"/>
            <a:ext cx="5092917" cy="4148852"/>
          </a:xfrm>
        </p:spPr>
        <p:txBody>
          <a:bodyPr/>
          <a:lstStyle>
            <a:lvl1pPr>
              <a:defRPr sz="2520"/>
            </a:lvl1pPr>
            <a:lvl2pPr>
              <a:defRPr sz="2100"/>
            </a:lvl2pPr>
            <a:lvl3pPr>
              <a:defRPr sz="189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508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2107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1712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105" y="286702"/>
            <a:ext cx="3790683" cy="1220153"/>
          </a:xfrm>
        </p:spPr>
        <p:txBody>
          <a:bodyPr anchor="b"/>
          <a:lstStyle>
            <a:lvl1pPr algn="l">
              <a:defRPr sz="2100" b="1"/>
            </a:lvl1pPr>
          </a:lstStyle>
          <a:p>
            <a:r>
              <a:rPr lang="en-US"/>
              <a:t>Click to edit Master title style</a:t>
            </a:r>
          </a:p>
        </p:txBody>
      </p:sp>
      <p:sp>
        <p:nvSpPr>
          <p:cNvPr id="3" name="Content Placeholder 2"/>
          <p:cNvSpPr>
            <a:spLocks noGrp="1"/>
          </p:cNvSpPr>
          <p:nvPr>
            <p:ph idx="1"/>
          </p:nvPr>
        </p:nvSpPr>
        <p:spPr>
          <a:xfrm>
            <a:off x="4504811" y="286703"/>
            <a:ext cx="6441160" cy="6145769"/>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6105" y="1506856"/>
            <a:ext cx="3790683" cy="4925616"/>
          </a:xfrm>
        </p:spPr>
        <p:txBody>
          <a:bodyPr/>
          <a:lstStyle>
            <a:lvl1pPr marL="0" indent="0">
              <a:buNone/>
              <a:defRPr sz="1470"/>
            </a:lvl1pPr>
            <a:lvl2pPr marL="480060" indent="0">
              <a:buNone/>
              <a:defRPr sz="1260"/>
            </a:lvl2pPr>
            <a:lvl3pPr marL="960120" indent="0">
              <a:buNone/>
              <a:defRPr sz="1050"/>
            </a:lvl3pPr>
            <a:lvl4pPr marL="1440180" indent="0">
              <a:buNone/>
              <a:defRPr sz="945"/>
            </a:lvl4pPr>
            <a:lvl5pPr marL="1920240" indent="0">
              <a:buNone/>
              <a:defRPr sz="945"/>
            </a:lvl5pPr>
            <a:lvl6pPr marL="2400300" indent="0">
              <a:buNone/>
              <a:defRPr sz="945"/>
            </a:lvl6pPr>
            <a:lvl7pPr marL="2880360" indent="0">
              <a:buNone/>
              <a:defRPr sz="945"/>
            </a:lvl7pPr>
            <a:lvl8pPr marL="3360420" indent="0">
              <a:buNone/>
              <a:defRPr sz="945"/>
            </a:lvl8pPr>
            <a:lvl9pPr marL="3840480"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74530A0F-2818-4F87-9097-C5D4888621C7}" type="datetimeFigureOut">
              <a:rPr lang="en-US" smtClean="0">
                <a:solidFill>
                  <a:prstClr val="black">
                    <a:tint val="75000"/>
                  </a:prstClr>
                </a:solidFill>
              </a:rPr>
              <a:pPr/>
              <a:t>10/27/2016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D20EE77-9DE4-4F17-848E-9083C88755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710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104" y="288370"/>
            <a:ext cx="10369868" cy="12001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76104" y="1680211"/>
            <a:ext cx="10369868" cy="475226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76104" y="6674168"/>
            <a:ext cx="2688484" cy="383381"/>
          </a:xfrm>
          <a:prstGeom prst="rect">
            <a:avLst/>
          </a:prstGeom>
        </p:spPr>
        <p:txBody>
          <a:bodyPr vert="horz" lIns="91440" tIns="45720" rIns="91440" bIns="45720" rtlCol="0" anchor="ctr"/>
          <a:lstStyle>
            <a:lvl1pPr algn="l">
              <a:defRPr sz="1260">
                <a:solidFill>
                  <a:schemeClr val="tx1">
                    <a:tint val="75000"/>
                  </a:schemeClr>
                </a:solidFill>
              </a:defRPr>
            </a:lvl1pPr>
          </a:lstStyle>
          <a:p>
            <a:pPr fontAlgn="auto">
              <a:spcBef>
                <a:spcPts val="0"/>
              </a:spcBef>
              <a:spcAft>
                <a:spcPts val="0"/>
              </a:spcAft>
            </a:pPr>
            <a:fld id="{74530A0F-2818-4F87-9097-C5D4888621C7}" type="datetimeFigureOut">
              <a:rPr lang="en-US" smtClean="0">
                <a:solidFill>
                  <a:prstClr val="black">
                    <a:tint val="75000"/>
                  </a:prstClr>
                </a:solidFill>
                <a:latin typeface="Calibri"/>
              </a:rPr>
              <a:pPr fontAlgn="auto">
                <a:spcBef>
                  <a:spcPts val="0"/>
                </a:spcBef>
                <a:spcAft>
                  <a:spcPts val="0"/>
                </a:spcAft>
              </a:pPr>
              <a:t>10/27/2016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936709" y="6674168"/>
            <a:ext cx="3648657" cy="383381"/>
          </a:xfrm>
          <a:prstGeom prst="rect">
            <a:avLst/>
          </a:prstGeom>
        </p:spPr>
        <p:txBody>
          <a:bodyPr vert="horz" lIns="91440" tIns="45720" rIns="91440" bIns="45720" rtlCol="0" anchor="ctr"/>
          <a:lstStyle>
            <a:lvl1pPr algn="ctr">
              <a:defRPr sz="126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257487" y="6674168"/>
            <a:ext cx="2688484" cy="383381"/>
          </a:xfrm>
          <a:prstGeom prst="rect">
            <a:avLst/>
          </a:prstGeom>
        </p:spPr>
        <p:txBody>
          <a:bodyPr vert="horz" lIns="91440" tIns="45720" rIns="91440" bIns="45720" rtlCol="0" anchor="ctr"/>
          <a:lstStyle>
            <a:lvl1pPr algn="r">
              <a:defRPr sz="1260">
                <a:solidFill>
                  <a:schemeClr val="tx1">
                    <a:tint val="75000"/>
                  </a:schemeClr>
                </a:solidFill>
              </a:defRPr>
            </a:lvl1pPr>
          </a:lstStyle>
          <a:p>
            <a:pPr fontAlgn="auto">
              <a:spcBef>
                <a:spcPts val="0"/>
              </a:spcBef>
              <a:spcAft>
                <a:spcPts val="0"/>
              </a:spcAft>
            </a:pPr>
            <a:fld id="{CD20EE77-9DE4-4F17-848E-9083C8875557}"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2430032"/>
      </p:ext>
    </p:extLst>
  </p:cSld>
  <p:clrMap bg1="lt1" tx1="dk1" bg2="lt2" tx2="dk2" accent1="accent1" accent2="accent2" accent3="accent3" accent4="accent4" accent5="accent5" accent6="accent6" hlink="hlink" folHlink="folHlink"/>
  <p:sldLayoutIdLst>
    <p:sldLayoutId id="2147486363" r:id="rId1"/>
    <p:sldLayoutId id="2147486384"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Lst>
  <p:txStyles>
    <p:titleStyle>
      <a:lvl1pPr algn="l" defTabSz="960120" rtl="0" eaLnBrk="1" latinLnBrk="0" hangingPunct="1">
        <a:spcBef>
          <a:spcPct val="0"/>
        </a:spcBef>
        <a:buNone/>
        <a:defRPr sz="3780" kern="1200">
          <a:solidFill>
            <a:srgbClr val="015353"/>
          </a:solidFill>
          <a:latin typeface="+mj-lt"/>
          <a:ea typeface="+mj-ea"/>
          <a:cs typeface="+mj-cs"/>
        </a:defRPr>
      </a:lvl1pPr>
    </p:titleStyle>
    <p:bodyStyle>
      <a:lvl1pPr marL="360045" indent="-360045" algn="l" defTabSz="960120" rtl="0" eaLnBrk="1" latinLnBrk="0" hangingPunct="1">
        <a:spcBef>
          <a:spcPct val="20000"/>
        </a:spcBef>
        <a:buFont typeface="Arial" pitchFamily="34" charset="0"/>
        <a:buChar char="•"/>
        <a:defRPr sz="2940" kern="1200">
          <a:solidFill>
            <a:schemeClr val="tx1">
              <a:lumMod val="65000"/>
              <a:lumOff val="35000"/>
            </a:schemeClr>
          </a:solidFill>
          <a:latin typeface="+mn-lt"/>
          <a:ea typeface="+mn-ea"/>
          <a:cs typeface="+mn-cs"/>
        </a:defRPr>
      </a:lvl1pPr>
      <a:lvl2pPr marL="780098" indent="-300038" algn="l" defTabSz="960120" rtl="0" eaLnBrk="1" latinLnBrk="0" hangingPunct="1">
        <a:spcBef>
          <a:spcPct val="20000"/>
        </a:spcBef>
        <a:buFont typeface="Arial" pitchFamily="34" charset="0"/>
        <a:buChar char="–"/>
        <a:defRPr sz="2940" kern="1200">
          <a:solidFill>
            <a:schemeClr val="tx1">
              <a:lumMod val="65000"/>
              <a:lumOff val="35000"/>
            </a:schemeClr>
          </a:solidFill>
          <a:latin typeface="+mn-lt"/>
          <a:ea typeface="+mn-ea"/>
          <a:cs typeface="+mn-cs"/>
        </a:defRPr>
      </a:lvl2pPr>
      <a:lvl3pPr marL="1200150" indent="-240030" algn="l" defTabSz="960120" rtl="0" eaLnBrk="1" latinLnBrk="0" hangingPunct="1">
        <a:spcBef>
          <a:spcPct val="20000"/>
        </a:spcBef>
        <a:buFont typeface="Arial" pitchFamily="34" charset="0"/>
        <a:buChar char="•"/>
        <a:defRPr sz="2940" kern="1200">
          <a:solidFill>
            <a:schemeClr val="tx1">
              <a:lumMod val="65000"/>
              <a:lumOff val="35000"/>
            </a:schemeClr>
          </a:solidFill>
          <a:latin typeface="+mn-lt"/>
          <a:ea typeface="+mn-ea"/>
          <a:cs typeface="+mn-cs"/>
        </a:defRPr>
      </a:lvl3pPr>
      <a:lvl4pPr marL="1680210" indent="-240030" algn="l" defTabSz="960120" rtl="0" eaLnBrk="1" latinLnBrk="0" hangingPunct="1">
        <a:spcBef>
          <a:spcPct val="20000"/>
        </a:spcBef>
        <a:buFont typeface="Arial" pitchFamily="34" charset="0"/>
        <a:buChar char="–"/>
        <a:defRPr sz="2940" kern="1200">
          <a:solidFill>
            <a:schemeClr val="tx1">
              <a:lumMod val="65000"/>
              <a:lumOff val="35000"/>
            </a:schemeClr>
          </a:solidFill>
          <a:latin typeface="+mn-lt"/>
          <a:ea typeface="+mn-ea"/>
          <a:cs typeface="+mn-cs"/>
        </a:defRPr>
      </a:lvl4pPr>
      <a:lvl5pPr marL="2160270" indent="-240030" algn="l" defTabSz="960120" rtl="0" eaLnBrk="1" latinLnBrk="0" hangingPunct="1">
        <a:spcBef>
          <a:spcPct val="20000"/>
        </a:spcBef>
        <a:buFont typeface="Arial" pitchFamily="34" charset="0"/>
        <a:buChar char="»"/>
        <a:defRPr sz="2940" kern="1200">
          <a:solidFill>
            <a:schemeClr val="tx1">
              <a:lumMod val="65000"/>
              <a:lumOff val="35000"/>
            </a:schemeClr>
          </a:solidFill>
          <a:latin typeface="+mn-lt"/>
          <a:ea typeface="+mn-ea"/>
          <a:cs typeface="+mn-cs"/>
        </a:defRPr>
      </a:lvl5pPr>
      <a:lvl6pPr marL="2640330" indent="-240030" algn="l" defTabSz="960120"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20390" indent="-240030" algn="l" defTabSz="960120"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00450" indent="-240030" algn="l" defTabSz="960120"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80510" indent="-240030" algn="l" defTabSz="960120"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3" y="384175"/>
            <a:ext cx="9937750" cy="13906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792163" y="1917700"/>
            <a:ext cx="9937750" cy="4568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792163" y="6673850"/>
            <a:ext cx="2592387"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556557A6-0F38-4FE7-8539-57F4E07C2986}" type="datetimeFigureOut">
              <a:rPr lang="en-AU" smtClean="0"/>
              <a:t>27/10/2016</a:t>
            </a:fld>
            <a:endParaRPr lang="en-AU"/>
          </a:p>
        </p:txBody>
      </p:sp>
      <p:sp>
        <p:nvSpPr>
          <p:cNvPr id="5" name="Footer Placeholder 4"/>
          <p:cNvSpPr>
            <a:spLocks noGrp="1"/>
          </p:cNvSpPr>
          <p:nvPr>
            <p:ph type="ftr" sz="quarter" idx="3"/>
          </p:nvPr>
        </p:nvSpPr>
        <p:spPr>
          <a:xfrm>
            <a:off x="3816350" y="6673850"/>
            <a:ext cx="388937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137525" y="6673850"/>
            <a:ext cx="2592388"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4833F50E-190D-4BAC-B17F-033E68DD585B}" type="slidenum">
              <a:rPr lang="en-AU" smtClean="0"/>
              <a:t>‹#›</a:t>
            </a:fld>
            <a:endParaRPr lang="en-AU"/>
          </a:p>
        </p:txBody>
      </p:sp>
    </p:spTree>
    <p:extLst>
      <p:ext uri="{BB962C8B-B14F-4D97-AF65-F5344CB8AC3E}">
        <p14:creationId xmlns:p14="http://schemas.microsoft.com/office/powerpoint/2010/main" val="697780717"/>
      </p:ext>
    </p:extLst>
  </p:cSld>
  <p:clrMap bg1="lt1" tx1="dk1" bg2="lt2" tx2="dk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43" y="383385"/>
            <a:ext cx="9937790" cy="1391841"/>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792143" y="1916906"/>
            <a:ext cx="9937790" cy="456890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Slide Number Placeholder 5"/>
          <p:cNvSpPr>
            <a:spLocks noGrp="1"/>
          </p:cNvSpPr>
          <p:nvPr>
            <p:ph type="sldNum" sz="quarter" idx="4"/>
          </p:nvPr>
        </p:nvSpPr>
        <p:spPr>
          <a:xfrm>
            <a:off x="11073993" y="6691952"/>
            <a:ext cx="440087" cy="383381"/>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auto">
              <a:spcBef>
                <a:spcPts val="0"/>
              </a:spcBef>
              <a:spcAft>
                <a:spcPts val="0"/>
              </a:spcAft>
            </a:pPr>
            <a:fld id="{9BD06120-35F4-4AC8-96D3-EE3CFB473F01}" type="slidenum">
              <a:rPr lang="en-AU" smtClean="0">
                <a:solidFill>
                  <a:prstClr val="white">
                    <a:tint val="75000"/>
                  </a:prstClr>
                </a:solidFill>
                <a:latin typeface="Calibri" panose="020F0502020204030204"/>
              </a:rPr>
              <a:pPr fontAlgn="auto">
                <a:spcBef>
                  <a:spcPts val="0"/>
                </a:spcBef>
                <a:spcAft>
                  <a:spcPts val="0"/>
                </a:spcAft>
              </a:pPr>
              <a:t>‹#›</a:t>
            </a:fld>
            <a:endParaRPr lang="en-AU">
              <a:solidFill>
                <a:prstClr val="white">
                  <a:tint val="75000"/>
                </a:prstClr>
              </a:solidFill>
              <a:latin typeface="Calibri" panose="020F0502020204030204"/>
            </a:endParaRPr>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49730"/>
            <a:ext cx="11522075" cy="813387"/>
          </a:xfrm>
          <a:prstGeom prst="rect">
            <a:avLst/>
          </a:prstGeom>
        </p:spPr>
      </p:pic>
    </p:spTree>
    <p:extLst>
      <p:ext uri="{BB962C8B-B14F-4D97-AF65-F5344CB8AC3E}">
        <p14:creationId xmlns:p14="http://schemas.microsoft.com/office/powerpoint/2010/main" val="446941989"/>
      </p:ext>
    </p:extLst>
  </p:cSld>
  <p:clrMap bg1="dk1" tx1="lt1" bg2="dk2" tx2="lt2" accent1="accent1" accent2="accent2" accent3="accent3" accent4="accent4" accent5="accent5" accent6="accent6" hlink="hlink" folHlink="folHlink"/>
  <p:sldLayoutIdLst>
    <p:sldLayoutId id="2147486387" r:id="rId1"/>
    <p:sldLayoutId id="2147486388" r:id="rId2"/>
    <p:sldLayoutId id="2147486389" r:id="rId3"/>
    <p:sldLayoutId id="2147486390" r:id="rId4"/>
    <p:sldLayoutId id="2147486391" r:id="rId5"/>
    <p:sldLayoutId id="2147486392" r:id="rId6"/>
    <p:sldLayoutId id="2147486393" r:id="rId7"/>
    <p:sldLayoutId id="2147486394" r:id="rId8"/>
    <p:sldLayoutId id="2147486395" r:id="rId9"/>
    <p:sldLayoutId id="2147486396" r:id="rId10"/>
    <p:sldLayoutId id="2147486397" r:id="rId11"/>
  </p:sldLayoutIdLst>
  <p:timing>
    <p:tnLst>
      <p:par>
        <p:cTn id="1" dur="indefinite" restart="never" nodeType="tmRoot"/>
      </p:par>
    </p:tnLst>
  </p:timing>
  <p:txStyles>
    <p:titleStyle>
      <a:lvl1pPr algn="l" defTabSz="960096" rtl="0" eaLnBrk="1" latinLnBrk="0" hangingPunct="1">
        <a:lnSpc>
          <a:spcPct val="90000"/>
        </a:lnSpc>
        <a:spcBef>
          <a:spcPct val="0"/>
        </a:spcBef>
        <a:buNone/>
        <a:defRPr sz="3780" b="1" kern="1200">
          <a:solidFill>
            <a:srgbClr val="63B9E9"/>
          </a:solidFill>
          <a:latin typeface="+mj-lt"/>
          <a:ea typeface="+mj-ea"/>
          <a:cs typeface="+mj-cs"/>
        </a:defRPr>
      </a:lvl1pPr>
    </p:titleStyle>
    <p:bodyStyle>
      <a:lvl1pPr marL="285036" indent="-285036" algn="l" defTabSz="960096" rtl="0" eaLnBrk="1" latinLnBrk="0" hangingPunct="1">
        <a:lnSpc>
          <a:spcPct val="90000"/>
        </a:lnSpc>
        <a:spcBef>
          <a:spcPts val="1050"/>
        </a:spcBef>
        <a:buClr>
          <a:srgbClr val="63B9E9"/>
        </a:buClr>
        <a:buFont typeface="Arial" panose="020B0604020202020204" pitchFamily="34" charset="0"/>
        <a:buChar char="•"/>
        <a:defRPr sz="2520" kern="1200">
          <a:solidFill>
            <a:schemeClr val="tx1"/>
          </a:solidFill>
          <a:latin typeface="+mn-lt"/>
          <a:ea typeface="+mn-ea"/>
          <a:cs typeface="+mn-cs"/>
        </a:defRPr>
      </a:lvl1pPr>
      <a:lvl2pPr marL="568405" indent="-283369"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2pPr>
      <a:lvl3pPr marL="845106" indent="-276701"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3pPr>
      <a:lvl4pPr marL="1128475" indent="-283369"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4pPr>
      <a:lvl5pPr marL="1413510" indent="-285036"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5pPr>
      <a:lvl6pPr marL="2640264"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12"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360"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408"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096" rtl="0" eaLnBrk="1" latinLnBrk="0" hangingPunct="1">
        <a:defRPr sz="1890" kern="1200">
          <a:solidFill>
            <a:schemeClr val="tx1"/>
          </a:solidFill>
          <a:latin typeface="+mn-lt"/>
          <a:ea typeface="+mn-ea"/>
          <a:cs typeface="+mn-cs"/>
        </a:defRPr>
      </a:lvl1pPr>
      <a:lvl2pPr marL="480048" algn="l" defTabSz="960096" rtl="0" eaLnBrk="1" latinLnBrk="0" hangingPunct="1">
        <a:defRPr sz="1890" kern="1200">
          <a:solidFill>
            <a:schemeClr val="tx1"/>
          </a:solidFill>
          <a:latin typeface="+mn-lt"/>
          <a:ea typeface="+mn-ea"/>
          <a:cs typeface="+mn-cs"/>
        </a:defRPr>
      </a:lvl2pPr>
      <a:lvl3pPr marL="960096" algn="l" defTabSz="960096" rtl="0" eaLnBrk="1" latinLnBrk="0" hangingPunct="1">
        <a:defRPr sz="1890" kern="1200">
          <a:solidFill>
            <a:schemeClr val="tx1"/>
          </a:solidFill>
          <a:latin typeface="+mn-lt"/>
          <a:ea typeface="+mn-ea"/>
          <a:cs typeface="+mn-cs"/>
        </a:defRPr>
      </a:lvl3pPr>
      <a:lvl4pPr marL="1440144" algn="l" defTabSz="960096" rtl="0" eaLnBrk="1" latinLnBrk="0" hangingPunct="1">
        <a:defRPr sz="1890" kern="1200">
          <a:solidFill>
            <a:schemeClr val="tx1"/>
          </a:solidFill>
          <a:latin typeface="+mn-lt"/>
          <a:ea typeface="+mn-ea"/>
          <a:cs typeface="+mn-cs"/>
        </a:defRPr>
      </a:lvl4pPr>
      <a:lvl5pPr marL="1920192" algn="l" defTabSz="960096" rtl="0" eaLnBrk="1" latinLnBrk="0" hangingPunct="1">
        <a:defRPr sz="1890" kern="1200">
          <a:solidFill>
            <a:schemeClr val="tx1"/>
          </a:solidFill>
          <a:latin typeface="+mn-lt"/>
          <a:ea typeface="+mn-ea"/>
          <a:cs typeface="+mn-cs"/>
        </a:defRPr>
      </a:lvl5pPr>
      <a:lvl6pPr marL="2400240" algn="l" defTabSz="960096" rtl="0" eaLnBrk="1" latinLnBrk="0" hangingPunct="1">
        <a:defRPr sz="1890" kern="1200">
          <a:solidFill>
            <a:schemeClr val="tx1"/>
          </a:solidFill>
          <a:latin typeface="+mn-lt"/>
          <a:ea typeface="+mn-ea"/>
          <a:cs typeface="+mn-cs"/>
        </a:defRPr>
      </a:lvl6pPr>
      <a:lvl7pPr marL="2880288" algn="l" defTabSz="960096" rtl="0" eaLnBrk="1" latinLnBrk="0" hangingPunct="1">
        <a:defRPr sz="1890" kern="1200">
          <a:solidFill>
            <a:schemeClr val="tx1"/>
          </a:solidFill>
          <a:latin typeface="+mn-lt"/>
          <a:ea typeface="+mn-ea"/>
          <a:cs typeface="+mn-cs"/>
        </a:defRPr>
      </a:lvl7pPr>
      <a:lvl8pPr marL="3360336" algn="l" defTabSz="960096" rtl="0" eaLnBrk="1" latinLnBrk="0" hangingPunct="1">
        <a:defRPr sz="1890" kern="1200">
          <a:solidFill>
            <a:schemeClr val="tx1"/>
          </a:solidFill>
          <a:latin typeface="+mn-lt"/>
          <a:ea typeface="+mn-ea"/>
          <a:cs typeface="+mn-cs"/>
        </a:defRPr>
      </a:lvl8pPr>
      <a:lvl9pPr marL="3840384" algn="l" defTabSz="960096" rtl="0" eaLnBrk="1" latinLnBrk="0" hangingPunct="1">
        <a:defRPr sz="189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43" y="383385"/>
            <a:ext cx="9937790" cy="1391841"/>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792143" y="1916906"/>
            <a:ext cx="9937790" cy="456890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6" name="Slide Number Placeholder 5"/>
          <p:cNvSpPr>
            <a:spLocks noGrp="1"/>
          </p:cNvSpPr>
          <p:nvPr>
            <p:ph type="sldNum" sz="quarter" idx="4"/>
          </p:nvPr>
        </p:nvSpPr>
        <p:spPr>
          <a:xfrm>
            <a:off x="11073993" y="6691952"/>
            <a:ext cx="440087" cy="383381"/>
          </a:xfrm>
          <a:prstGeom prst="rect">
            <a:avLst/>
          </a:prstGeom>
        </p:spPr>
        <p:txBody>
          <a:bodyPr vert="horz" lIns="91440" tIns="45720" rIns="91440" bIns="45720" rtlCol="0" anchor="ctr"/>
          <a:lstStyle>
            <a:lvl1pPr algn="r">
              <a:defRPr sz="1050">
                <a:solidFill>
                  <a:schemeClr val="tx1">
                    <a:tint val="75000"/>
                  </a:schemeClr>
                </a:solidFill>
              </a:defRPr>
            </a:lvl1pPr>
          </a:lstStyle>
          <a:p>
            <a:pPr fontAlgn="auto">
              <a:spcBef>
                <a:spcPts val="0"/>
              </a:spcBef>
              <a:spcAft>
                <a:spcPts val="0"/>
              </a:spcAft>
            </a:pPr>
            <a:fld id="{9BD06120-35F4-4AC8-96D3-EE3CFB473F01}" type="slidenum">
              <a:rPr lang="en-AU" smtClean="0">
                <a:solidFill>
                  <a:prstClr val="white">
                    <a:tint val="75000"/>
                  </a:prstClr>
                </a:solidFill>
                <a:latin typeface="Calibri" panose="020F0502020204030204"/>
              </a:rPr>
              <a:pPr fontAlgn="auto">
                <a:spcBef>
                  <a:spcPts val="0"/>
                </a:spcBef>
                <a:spcAft>
                  <a:spcPts val="0"/>
                </a:spcAft>
              </a:pPr>
              <a:t>‹#›</a:t>
            </a:fld>
            <a:endParaRPr lang="en-AU">
              <a:solidFill>
                <a:prstClr val="white">
                  <a:tint val="75000"/>
                </a:prstClr>
              </a:solidFill>
              <a:latin typeface="Calibri" panose="020F0502020204030204"/>
            </a:endParaRPr>
          </a:p>
        </p:txBody>
      </p:sp>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349730"/>
            <a:ext cx="11522075" cy="813387"/>
          </a:xfrm>
          <a:prstGeom prst="rect">
            <a:avLst/>
          </a:prstGeom>
        </p:spPr>
      </p:pic>
    </p:spTree>
    <p:extLst>
      <p:ext uri="{BB962C8B-B14F-4D97-AF65-F5344CB8AC3E}">
        <p14:creationId xmlns:p14="http://schemas.microsoft.com/office/powerpoint/2010/main" val="3886389113"/>
      </p:ext>
    </p:extLst>
  </p:cSld>
  <p:clrMap bg1="dk1" tx1="lt1" bg2="dk2" tx2="lt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4" r:id="rId6"/>
    <p:sldLayoutId id="2147486405" r:id="rId7"/>
    <p:sldLayoutId id="2147486406" r:id="rId8"/>
    <p:sldLayoutId id="2147486407" r:id="rId9"/>
    <p:sldLayoutId id="2147486408" r:id="rId10"/>
    <p:sldLayoutId id="2147486409" r:id="rId11"/>
  </p:sldLayoutIdLst>
  <p:timing>
    <p:tnLst>
      <p:par>
        <p:cTn id="1" dur="indefinite" restart="never" nodeType="tmRoot"/>
      </p:par>
    </p:tnLst>
  </p:timing>
  <p:txStyles>
    <p:titleStyle>
      <a:lvl1pPr algn="l" defTabSz="960096" rtl="0" eaLnBrk="1" latinLnBrk="0" hangingPunct="1">
        <a:lnSpc>
          <a:spcPct val="90000"/>
        </a:lnSpc>
        <a:spcBef>
          <a:spcPct val="0"/>
        </a:spcBef>
        <a:buNone/>
        <a:defRPr sz="3780" b="1" kern="1200">
          <a:solidFill>
            <a:srgbClr val="63B9E9"/>
          </a:solidFill>
          <a:latin typeface="+mj-lt"/>
          <a:ea typeface="+mj-ea"/>
          <a:cs typeface="+mj-cs"/>
        </a:defRPr>
      </a:lvl1pPr>
    </p:titleStyle>
    <p:bodyStyle>
      <a:lvl1pPr marL="285036" indent="-285036" algn="l" defTabSz="960096" rtl="0" eaLnBrk="1" latinLnBrk="0" hangingPunct="1">
        <a:lnSpc>
          <a:spcPct val="90000"/>
        </a:lnSpc>
        <a:spcBef>
          <a:spcPts val="1050"/>
        </a:spcBef>
        <a:buClr>
          <a:srgbClr val="63B9E9"/>
        </a:buClr>
        <a:buFont typeface="Arial" panose="020B0604020202020204" pitchFamily="34" charset="0"/>
        <a:buChar char="•"/>
        <a:defRPr sz="2520" kern="1200">
          <a:solidFill>
            <a:schemeClr val="tx1"/>
          </a:solidFill>
          <a:latin typeface="+mn-lt"/>
          <a:ea typeface="+mn-ea"/>
          <a:cs typeface="+mn-cs"/>
        </a:defRPr>
      </a:lvl1pPr>
      <a:lvl2pPr marL="568405" indent="-283369"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2pPr>
      <a:lvl3pPr marL="845106" indent="-276701"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3pPr>
      <a:lvl4pPr marL="1128475" indent="-283369"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4pPr>
      <a:lvl5pPr marL="1413510" indent="-285036" algn="l" defTabSz="960096" rtl="0" eaLnBrk="1" latinLnBrk="0" hangingPunct="1">
        <a:lnSpc>
          <a:spcPct val="90000"/>
        </a:lnSpc>
        <a:spcBef>
          <a:spcPts val="525"/>
        </a:spcBef>
        <a:buClr>
          <a:srgbClr val="63B9E9"/>
        </a:buClr>
        <a:buFont typeface="Arial" panose="020B0604020202020204" pitchFamily="34" charset="0"/>
        <a:buChar char="•"/>
        <a:defRPr sz="2520" kern="1200">
          <a:solidFill>
            <a:schemeClr val="tx1"/>
          </a:solidFill>
          <a:latin typeface="+mn-lt"/>
          <a:ea typeface="+mn-ea"/>
          <a:cs typeface="+mn-cs"/>
        </a:defRPr>
      </a:lvl5pPr>
      <a:lvl6pPr marL="2640264"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12"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360"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408" indent="-240024" algn="l" defTabSz="960096"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096" rtl="0" eaLnBrk="1" latinLnBrk="0" hangingPunct="1">
        <a:defRPr sz="1890" kern="1200">
          <a:solidFill>
            <a:schemeClr val="tx1"/>
          </a:solidFill>
          <a:latin typeface="+mn-lt"/>
          <a:ea typeface="+mn-ea"/>
          <a:cs typeface="+mn-cs"/>
        </a:defRPr>
      </a:lvl1pPr>
      <a:lvl2pPr marL="480048" algn="l" defTabSz="960096" rtl="0" eaLnBrk="1" latinLnBrk="0" hangingPunct="1">
        <a:defRPr sz="1890" kern="1200">
          <a:solidFill>
            <a:schemeClr val="tx1"/>
          </a:solidFill>
          <a:latin typeface="+mn-lt"/>
          <a:ea typeface="+mn-ea"/>
          <a:cs typeface="+mn-cs"/>
        </a:defRPr>
      </a:lvl2pPr>
      <a:lvl3pPr marL="960096" algn="l" defTabSz="960096" rtl="0" eaLnBrk="1" latinLnBrk="0" hangingPunct="1">
        <a:defRPr sz="1890" kern="1200">
          <a:solidFill>
            <a:schemeClr val="tx1"/>
          </a:solidFill>
          <a:latin typeface="+mn-lt"/>
          <a:ea typeface="+mn-ea"/>
          <a:cs typeface="+mn-cs"/>
        </a:defRPr>
      </a:lvl3pPr>
      <a:lvl4pPr marL="1440144" algn="l" defTabSz="960096" rtl="0" eaLnBrk="1" latinLnBrk="0" hangingPunct="1">
        <a:defRPr sz="1890" kern="1200">
          <a:solidFill>
            <a:schemeClr val="tx1"/>
          </a:solidFill>
          <a:latin typeface="+mn-lt"/>
          <a:ea typeface="+mn-ea"/>
          <a:cs typeface="+mn-cs"/>
        </a:defRPr>
      </a:lvl4pPr>
      <a:lvl5pPr marL="1920192" algn="l" defTabSz="960096" rtl="0" eaLnBrk="1" latinLnBrk="0" hangingPunct="1">
        <a:defRPr sz="1890" kern="1200">
          <a:solidFill>
            <a:schemeClr val="tx1"/>
          </a:solidFill>
          <a:latin typeface="+mn-lt"/>
          <a:ea typeface="+mn-ea"/>
          <a:cs typeface="+mn-cs"/>
        </a:defRPr>
      </a:lvl5pPr>
      <a:lvl6pPr marL="2400240" algn="l" defTabSz="960096" rtl="0" eaLnBrk="1" latinLnBrk="0" hangingPunct="1">
        <a:defRPr sz="1890" kern="1200">
          <a:solidFill>
            <a:schemeClr val="tx1"/>
          </a:solidFill>
          <a:latin typeface="+mn-lt"/>
          <a:ea typeface="+mn-ea"/>
          <a:cs typeface="+mn-cs"/>
        </a:defRPr>
      </a:lvl6pPr>
      <a:lvl7pPr marL="2880288" algn="l" defTabSz="960096" rtl="0" eaLnBrk="1" latinLnBrk="0" hangingPunct="1">
        <a:defRPr sz="1890" kern="1200">
          <a:solidFill>
            <a:schemeClr val="tx1"/>
          </a:solidFill>
          <a:latin typeface="+mn-lt"/>
          <a:ea typeface="+mn-ea"/>
          <a:cs typeface="+mn-cs"/>
        </a:defRPr>
      </a:lvl7pPr>
      <a:lvl8pPr marL="3360336" algn="l" defTabSz="960096" rtl="0" eaLnBrk="1" latinLnBrk="0" hangingPunct="1">
        <a:defRPr sz="1890" kern="1200">
          <a:solidFill>
            <a:schemeClr val="tx1"/>
          </a:solidFill>
          <a:latin typeface="+mn-lt"/>
          <a:ea typeface="+mn-ea"/>
          <a:cs typeface="+mn-cs"/>
        </a:defRPr>
      </a:lvl8pPr>
      <a:lvl9pPr marL="3840384" algn="l" defTabSz="960096"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3.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48.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74.pn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75.emf"/><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image" Target="../media/image83.jpeg"/><Relationship Id="rId5" Type="http://schemas.openxmlformats.org/officeDocument/2006/relationships/image" Target="../media/image82.jp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2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8.xml"/><Relationship Id="rId6" Type="http://schemas.openxmlformats.org/officeDocument/2006/relationships/image" Target="../media/image9.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2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8.xml"/><Relationship Id="rId6" Type="http://schemas.openxmlformats.org/officeDocument/2006/relationships/image" Target="../media/image92.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8.xml"/><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8.xml"/><Relationship Id="rId1" Type="http://schemas.openxmlformats.org/officeDocument/2006/relationships/slideLayout" Target="../slideLayouts/slideLayout28.xml"/><Relationship Id="rId5" Type="http://schemas.openxmlformats.org/officeDocument/2006/relationships/image" Target="../media/image9.png"/><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28.xml"/><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3.jpe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28.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5.png"/><Relationship Id="rId9" Type="http://schemas.openxmlformats.org/officeDocument/2006/relationships/image" Target="../media/image111.png"/></Relationships>
</file>

<file path=ppt/slides/_rels/slide5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03.jpeg"/><Relationship Id="rId7"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9.png"/></Relationships>
</file>

<file path=ppt/slides/_rels/slide5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03.jpeg"/><Relationship Id="rId7"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28.xml"/><Relationship Id="rId6" Type="http://schemas.openxmlformats.org/officeDocument/2006/relationships/image" Target="../media/image120.png"/><Relationship Id="rId5" Type="http://schemas.openxmlformats.org/officeDocument/2006/relationships/image" Target="../media/image115.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3.jpe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28.xml"/><Relationship Id="rId6" Type="http://schemas.openxmlformats.org/officeDocument/2006/relationships/image" Target="../media/image120.png"/><Relationship Id="rId11" Type="http://schemas.openxmlformats.org/officeDocument/2006/relationships/image" Target="../media/image126.png"/><Relationship Id="rId5" Type="http://schemas.openxmlformats.org/officeDocument/2006/relationships/image" Target="../media/image115.png"/><Relationship Id="rId10" Type="http://schemas.openxmlformats.org/officeDocument/2006/relationships/image" Target="../media/image125.png"/><Relationship Id="rId4" Type="http://schemas.openxmlformats.org/officeDocument/2006/relationships/image" Target="../media/image105.png"/><Relationship Id="rId9" Type="http://schemas.openxmlformats.org/officeDocument/2006/relationships/image" Target="../media/image124.png"/></Relationships>
</file>

<file path=ppt/slides/_rels/slide5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3.jpeg"/><Relationship Id="rId7" Type="http://schemas.openxmlformats.org/officeDocument/2006/relationships/image" Target="../media/image122.png"/><Relationship Id="rId2" Type="http://schemas.openxmlformats.org/officeDocument/2006/relationships/notesSlide" Target="../notesSlides/notesSlide55.xml"/><Relationship Id="rId1" Type="http://schemas.openxmlformats.org/officeDocument/2006/relationships/slideLayout" Target="../slideLayouts/slideLayout28.xml"/><Relationship Id="rId6" Type="http://schemas.openxmlformats.org/officeDocument/2006/relationships/image" Target="../media/image120.png"/><Relationship Id="rId11" Type="http://schemas.openxmlformats.org/officeDocument/2006/relationships/image" Target="../media/image130.png"/><Relationship Id="rId5" Type="http://schemas.openxmlformats.org/officeDocument/2006/relationships/image" Target="../media/image115.png"/><Relationship Id="rId10" Type="http://schemas.openxmlformats.org/officeDocument/2006/relationships/image" Target="../media/image129.png"/><Relationship Id="rId4" Type="http://schemas.openxmlformats.org/officeDocument/2006/relationships/image" Target="../media/image105.png"/><Relationship Id="rId9" Type="http://schemas.openxmlformats.org/officeDocument/2006/relationships/image" Target="../media/image128.png"/></Relationships>
</file>

<file path=ppt/slides/_rels/slide5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3.jpeg"/><Relationship Id="rId7" Type="http://schemas.openxmlformats.org/officeDocument/2006/relationships/image" Target="../media/image122.png"/><Relationship Id="rId12"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28.xml"/><Relationship Id="rId6" Type="http://schemas.openxmlformats.org/officeDocument/2006/relationships/image" Target="../media/image120.png"/><Relationship Id="rId11" Type="http://schemas.openxmlformats.org/officeDocument/2006/relationships/image" Target="../media/image130.png"/><Relationship Id="rId5" Type="http://schemas.openxmlformats.org/officeDocument/2006/relationships/image" Target="../media/image115.png"/><Relationship Id="rId10" Type="http://schemas.openxmlformats.org/officeDocument/2006/relationships/image" Target="../media/image132.png"/><Relationship Id="rId4" Type="http://schemas.openxmlformats.org/officeDocument/2006/relationships/image" Target="../media/image105.png"/><Relationship Id="rId9" Type="http://schemas.openxmlformats.org/officeDocument/2006/relationships/image" Target="../media/image131.png"/></Relationships>
</file>

<file path=ppt/slides/_rels/slide5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03.jpeg"/><Relationship Id="rId7" Type="http://schemas.openxmlformats.org/officeDocument/2006/relationships/image" Target="../media/image122.png"/><Relationship Id="rId12"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28.xml"/><Relationship Id="rId6" Type="http://schemas.openxmlformats.org/officeDocument/2006/relationships/image" Target="../media/image120.png"/><Relationship Id="rId11" Type="http://schemas.openxmlformats.org/officeDocument/2006/relationships/image" Target="../media/image134.png"/><Relationship Id="rId5" Type="http://schemas.openxmlformats.org/officeDocument/2006/relationships/image" Target="../media/image115.png"/><Relationship Id="rId10" Type="http://schemas.openxmlformats.org/officeDocument/2006/relationships/image" Target="../media/image133.png"/><Relationship Id="rId4" Type="http://schemas.openxmlformats.org/officeDocument/2006/relationships/image" Target="../media/image105.png"/><Relationship Id="rId9"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8.xml"/><Relationship Id="rId1" Type="http://schemas.openxmlformats.org/officeDocument/2006/relationships/slideLayout" Target="../slideLayouts/slideLayout28.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0.xml"/><Relationship Id="rId1" Type="http://schemas.openxmlformats.org/officeDocument/2006/relationships/slideLayout" Target="../slideLayouts/slideLayout33.xml"/><Relationship Id="rId5" Type="http://schemas.openxmlformats.org/officeDocument/2006/relationships/image" Target="../media/image5.png"/><Relationship Id="rId4" Type="http://schemas.openxmlformats.org/officeDocument/2006/relationships/image" Target="../media/image13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58"/>
            <a:ext cx="11522076" cy="7202558"/>
          </a:xfrm>
          <a:prstGeom prst="rect">
            <a:avLst/>
          </a:prstGeom>
          <a:blipFill dpi="0" rotWithShape="1">
            <a:blip r:embed="rId4">
              <a:alphaModFix amt="56000"/>
            </a:blip>
            <a:srcRect/>
            <a:tile tx="0" ty="0" sx="100000" sy="100000" flip="none" algn="tl"/>
          </a:blipFill>
          <a:effectLst/>
        </p:spPr>
      </p:pic>
      <p:sp>
        <p:nvSpPr>
          <p:cNvPr id="11" name="Rectangle 10"/>
          <p:cNvSpPr/>
          <p:nvPr/>
        </p:nvSpPr>
        <p:spPr>
          <a:xfrm>
            <a:off x="0" y="-1658"/>
            <a:ext cx="11522076" cy="7200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2" y="-5496"/>
            <a:ext cx="11522075" cy="285077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33" r="333"/>
          <a:stretch/>
        </p:blipFill>
        <p:spPr>
          <a:xfrm>
            <a:off x="0" y="1883655"/>
            <a:ext cx="11430000" cy="961625"/>
          </a:xfrm>
          <a:prstGeom prst="rect">
            <a:avLst/>
          </a:prstGeom>
        </p:spPr>
      </p:pic>
      <p:grpSp>
        <p:nvGrpSpPr>
          <p:cNvPr id="3" name="Group 2"/>
          <p:cNvGrpSpPr/>
          <p:nvPr/>
        </p:nvGrpSpPr>
        <p:grpSpPr>
          <a:xfrm>
            <a:off x="1000367" y="4623386"/>
            <a:ext cx="9435270" cy="2070272"/>
            <a:chOff x="317475" y="5260300"/>
            <a:chExt cx="9435270" cy="2070272"/>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476" b="18267"/>
            <a:stretch/>
          </p:blipFill>
          <p:spPr>
            <a:xfrm>
              <a:off x="6729280" y="5260300"/>
              <a:ext cx="3023465" cy="207027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37" t="38958" r="666" b="8509"/>
            <a:stretch/>
          </p:blipFill>
          <p:spPr>
            <a:xfrm>
              <a:off x="3567292" y="5266377"/>
              <a:ext cx="3038144" cy="2064195"/>
            </a:xfrm>
            <a:prstGeom prst="rect">
              <a:avLst/>
            </a:prstGeom>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2854" t="3072" r="1994" b="3704"/>
            <a:stretch/>
          </p:blipFill>
          <p:spPr>
            <a:xfrm>
              <a:off x="317475" y="5260300"/>
              <a:ext cx="3125973" cy="2070272"/>
            </a:xfrm>
            <a:prstGeom prst="rect">
              <a:avLst/>
            </a:prstGeom>
          </p:spPr>
        </p:pic>
      </p:grpSp>
      <p:sp>
        <p:nvSpPr>
          <p:cNvPr id="6" name="TextBox 5"/>
          <p:cNvSpPr txBox="1"/>
          <p:nvPr/>
        </p:nvSpPr>
        <p:spPr>
          <a:xfrm>
            <a:off x="1000367" y="757453"/>
            <a:ext cx="7742391" cy="769441"/>
          </a:xfrm>
          <a:prstGeom prst="rect">
            <a:avLst/>
          </a:prstGeom>
          <a:noFill/>
        </p:spPr>
        <p:txBody>
          <a:bodyPr wrap="square" rtlCol="0">
            <a:spAutoFit/>
          </a:bodyPr>
          <a:lstStyle/>
          <a:p>
            <a:pPr fontAlgn="auto">
              <a:spcBef>
                <a:spcPts val="0"/>
              </a:spcBef>
              <a:spcAft>
                <a:spcPts val="0"/>
              </a:spcAft>
            </a:pPr>
            <a:r>
              <a:rPr lang="en-AU" sz="4400" b="1" dirty="0">
                <a:solidFill>
                  <a:srgbClr val="003760"/>
                </a:solidFill>
                <a:latin typeface="+mn-lt"/>
              </a:rPr>
              <a:t>Plumpton and Kororoit PSPs</a:t>
            </a:r>
          </a:p>
        </p:txBody>
      </p:sp>
      <p:sp>
        <p:nvSpPr>
          <p:cNvPr id="9" name="TextBox 8"/>
          <p:cNvSpPr txBox="1"/>
          <p:nvPr/>
        </p:nvSpPr>
        <p:spPr>
          <a:xfrm>
            <a:off x="3340430" y="1378071"/>
            <a:ext cx="3698826" cy="297646"/>
          </a:xfrm>
          <a:prstGeom prst="rect">
            <a:avLst/>
          </a:prstGeom>
          <a:noFill/>
        </p:spPr>
        <p:txBody>
          <a:bodyPr wrap="square" rtlCol="0">
            <a:spAutoFit/>
          </a:bodyPr>
          <a:lstStyle/>
          <a:p>
            <a:pPr fontAlgn="auto">
              <a:spcBef>
                <a:spcPts val="0"/>
              </a:spcBef>
              <a:spcAft>
                <a:spcPts val="0"/>
              </a:spcAft>
            </a:pPr>
            <a:r>
              <a:rPr lang="en-AU" sz="1334" dirty="0" smtClean="0">
                <a:solidFill>
                  <a:schemeClr val="tx2">
                    <a:lumMod val="25000"/>
                  </a:schemeClr>
                </a:solidFill>
                <a:latin typeface="Calibri" panose="020F0502020204030204"/>
              </a:rPr>
              <a:t>28 October 2016</a:t>
            </a:r>
            <a:endParaRPr lang="en-AU" sz="1334" dirty="0">
              <a:solidFill>
                <a:schemeClr val="tx2">
                  <a:lumMod val="25000"/>
                </a:schemeClr>
              </a:solidFill>
              <a:latin typeface="Calibri" panose="020F0502020204030204"/>
            </a:endParaRPr>
          </a:p>
        </p:txBody>
      </p:sp>
    </p:spTree>
    <p:extLst>
      <p:ext uri="{BB962C8B-B14F-4D97-AF65-F5344CB8AC3E}">
        <p14:creationId xmlns:p14="http://schemas.microsoft.com/office/powerpoint/2010/main" val="2008276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02" t="1675" r="1695" b="1831"/>
          <a:stretch/>
        </p:blipFill>
        <p:spPr>
          <a:xfrm>
            <a:off x="2275951" y="120580"/>
            <a:ext cx="6963507" cy="694843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sp>
        <p:nvSpPr>
          <p:cNvPr id="15" name="Title 1"/>
          <p:cNvSpPr txBox="1">
            <a:spLocks/>
          </p:cNvSpPr>
          <p:nvPr/>
        </p:nvSpPr>
        <p:spPr>
          <a:xfrm>
            <a:off x="356652" y="288369"/>
            <a:ext cx="888280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High level planning decisions made during Growth Corridor planning</a:t>
            </a:r>
          </a:p>
        </p:txBody>
      </p:sp>
      <p:sp>
        <p:nvSpPr>
          <p:cNvPr id="6" name="Title 1"/>
          <p:cNvSpPr txBox="1">
            <a:spLocks/>
          </p:cNvSpPr>
          <p:nvPr/>
        </p:nvSpPr>
        <p:spPr>
          <a:xfrm>
            <a:off x="356651" y="6162718"/>
            <a:ext cx="2551802"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Plumpton and Kororoit</a:t>
            </a:r>
          </a:p>
        </p:txBody>
      </p:sp>
    </p:spTree>
    <p:extLst>
      <p:ext uri="{BB962C8B-B14F-4D97-AF65-F5344CB8AC3E}">
        <p14:creationId xmlns:p14="http://schemas.microsoft.com/office/powerpoint/2010/main" val="4088639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2" t="1675" r="1695" b="1831"/>
          <a:stretch/>
        </p:blipFill>
        <p:spPr>
          <a:xfrm>
            <a:off x="2275951" y="120580"/>
            <a:ext cx="6963507" cy="694843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780" y="-491"/>
            <a:ext cx="7200900" cy="7200900"/>
          </a:xfrm>
          <a:prstGeom prst="rect">
            <a:avLst/>
          </a:prstGeom>
        </p:spPr>
      </p:pic>
      <p:sp>
        <p:nvSpPr>
          <p:cNvPr id="5" name="Title 1"/>
          <p:cNvSpPr txBox="1">
            <a:spLocks/>
          </p:cNvSpPr>
          <p:nvPr/>
        </p:nvSpPr>
        <p:spPr>
          <a:xfrm>
            <a:off x="356652" y="6162718"/>
            <a:ext cx="3168745"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Conservation and waterways</a:t>
            </a:r>
          </a:p>
        </p:txBody>
      </p:sp>
      <p:sp>
        <p:nvSpPr>
          <p:cNvPr id="7" name="Title 1"/>
          <p:cNvSpPr txBox="1">
            <a:spLocks/>
          </p:cNvSpPr>
          <p:nvPr/>
        </p:nvSpPr>
        <p:spPr>
          <a:xfrm>
            <a:off x="356652" y="288369"/>
            <a:ext cx="888280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High level planning decisions made during Growth Corridor planning</a:t>
            </a:r>
          </a:p>
        </p:txBody>
      </p:sp>
    </p:spTree>
    <p:extLst>
      <p:ext uri="{BB962C8B-B14F-4D97-AF65-F5344CB8AC3E}">
        <p14:creationId xmlns:p14="http://schemas.microsoft.com/office/powerpoint/2010/main" val="9079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2" t="1675" r="1695" b="1831"/>
          <a:stretch/>
        </p:blipFill>
        <p:spPr>
          <a:xfrm>
            <a:off x="2275951" y="120580"/>
            <a:ext cx="6963507" cy="694843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63" t="1610" r="1679"/>
          <a:stretch/>
        </p:blipFill>
        <p:spPr>
          <a:xfrm>
            <a:off x="2273121" y="115910"/>
            <a:ext cx="6967471" cy="708499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560" t="1706" r="1682"/>
          <a:stretch/>
        </p:blipFill>
        <p:spPr>
          <a:xfrm>
            <a:off x="2273120" y="122349"/>
            <a:ext cx="6967471" cy="7078060"/>
          </a:xfrm>
          <a:prstGeom prst="rect">
            <a:avLst/>
          </a:prstGeom>
        </p:spPr>
      </p:pic>
      <p:sp>
        <p:nvSpPr>
          <p:cNvPr id="12" name="Title 1"/>
          <p:cNvSpPr txBox="1">
            <a:spLocks/>
          </p:cNvSpPr>
          <p:nvPr/>
        </p:nvSpPr>
        <p:spPr>
          <a:xfrm>
            <a:off x="356652" y="6162718"/>
            <a:ext cx="2562818"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Rail and transport links</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474" t="1610" r="1768" b="1811"/>
          <a:stretch/>
        </p:blipFill>
        <p:spPr>
          <a:xfrm>
            <a:off x="2266681" y="115910"/>
            <a:ext cx="6967471" cy="695459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sp>
        <p:nvSpPr>
          <p:cNvPr id="7" name="Title 1"/>
          <p:cNvSpPr txBox="1">
            <a:spLocks/>
          </p:cNvSpPr>
          <p:nvPr/>
        </p:nvSpPr>
        <p:spPr>
          <a:xfrm>
            <a:off x="356652" y="288369"/>
            <a:ext cx="888280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High level planning decisions made during Growth Corridor planning</a:t>
            </a:r>
          </a:p>
        </p:txBody>
      </p:sp>
    </p:spTree>
    <p:extLst>
      <p:ext uri="{BB962C8B-B14F-4D97-AF65-F5344CB8AC3E}">
        <p14:creationId xmlns:p14="http://schemas.microsoft.com/office/powerpoint/2010/main" val="33620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1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2" t="1675" r="1695" b="1831"/>
          <a:stretch/>
        </p:blipFill>
        <p:spPr>
          <a:xfrm>
            <a:off x="2275951" y="120580"/>
            <a:ext cx="6963507" cy="694843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63" t="1610" r="1679"/>
          <a:stretch/>
        </p:blipFill>
        <p:spPr>
          <a:xfrm>
            <a:off x="2273121" y="115910"/>
            <a:ext cx="6967471" cy="708499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560" t="1706" r="1682"/>
          <a:stretch/>
        </p:blipFill>
        <p:spPr>
          <a:xfrm>
            <a:off x="2273120" y="122349"/>
            <a:ext cx="6967471" cy="707806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474" t="1610" r="1768" b="1811"/>
          <a:stretch/>
        </p:blipFill>
        <p:spPr>
          <a:xfrm>
            <a:off x="2266681" y="115910"/>
            <a:ext cx="6967471" cy="695459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sp>
        <p:nvSpPr>
          <p:cNvPr id="16" name="Title 1"/>
          <p:cNvSpPr txBox="1">
            <a:spLocks/>
          </p:cNvSpPr>
          <p:nvPr/>
        </p:nvSpPr>
        <p:spPr>
          <a:xfrm>
            <a:off x="356651" y="6162718"/>
            <a:ext cx="3653489"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Activity centres and East Werribee</a:t>
            </a:r>
          </a:p>
        </p:txBody>
      </p:sp>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sp>
        <p:nvSpPr>
          <p:cNvPr id="7" name="Title 1"/>
          <p:cNvSpPr txBox="1">
            <a:spLocks/>
          </p:cNvSpPr>
          <p:nvPr/>
        </p:nvSpPr>
        <p:spPr>
          <a:xfrm>
            <a:off x="356652" y="288369"/>
            <a:ext cx="888280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High level planning decisions made during Growth Corridor planning</a:t>
            </a:r>
          </a:p>
        </p:txBody>
      </p:sp>
    </p:spTree>
    <p:extLst>
      <p:ext uri="{BB962C8B-B14F-4D97-AF65-F5344CB8AC3E}">
        <p14:creationId xmlns:p14="http://schemas.microsoft.com/office/powerpoint/2010/main" val="38114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2" t="1675" r="1695" b="1831"/>
          <a:stretch/>
        </p:blipFill>
        <p:spPr>
          <a:xfrm>
            <a:off x="2275951" y="120580"/>
            <a:ext cx="6963507" cy="694843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563" t="1610" r="1679"/>
          <a:stretch/>
        </p:blipFill>
        <p:spPr>
          <a:xfrm>
            <a:off x="2273121" y="115910"/>
            <a:ext cx="6967471" cy="708499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560" t="1706" r="1682"/>
          <a:stretch/>
        </p:blipFill>
        <p:spPr>
          <a:xfrm>
            <a:off x="2273120" y="122349"/>
            <a:ext cx="6967471" cy="707806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474" t="1610" r="1768" b="1811"/>
          <a:stretch/>
        </p:blipFill>
        <p:spPr>
          <a:xfrm>
            <a:off x="2266681" y="115910"/>
            <a:ext cx="6967471" cy="695459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sp>
        <p:nvSpPr>
          <p:cNvPr id="17" name="Title 1"/>
          <p:cNvSpPr txBox="1">
            <a:spLocks/>
          </p:cNvSpPr>
          <p:nvPr/>
        </p:nvSpPr>
        <p:spPr>
          <a:xfrm>
            <a:off x="356652" y="6162718"/>
            <a:ext cx="1849835"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Industrial areas</a:t>
            </a:r>
          </a:p>
        </p:txBody>
      </p:sp>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l="1532" t="1675" r="1764" b="1901"/>
          <a:stretch/>
        </p:blipFill>
        <p:spPr>
          <a:xfrm>
            <a:off x="2270927" y="120580"/>
            <a:ext cx="6963508" cy="6943411"/>
          </a:xfrm>
          <a:prstGeom prst="rect">
            <a:avLst/>
          </a:prstGeom>
        </p:spPr>
      </p:pic>
      <p:sp>
        <p:nvSpPr>
          <p:cNvPr id="7" name="Title 1"/>
          <p:cNvSpPr txBox="1">
            <a:spLocks/>
          </p:cNvSpPr>
          <p:nvPr/>
        </p:nvSpPr>
        <p:spPr>
          <a:xfrm>
            <a:off x="356652" y="288369"/>
            <a:ext cx="888280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High level planning decisions made during Growth Corridor planning</a:t>
            </a:r>
          </a:p>
        </p:txBody>
      </p:sp>
    </p:spTree>
    <p:extLst>
      <p:ext uri="{BB962C8B-B14F-4D97-AF65-F5344CB8AC3E}">
        <p14:creationId xmlns:p14="http://schemas.microsoft.com/office/powerpoint/2010/main" val="399508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715" y="4835893"/>
            <a:ext cx="11281019" cy="2365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617" t="9307" r="3959" b="7781"/>
          <a:stretch/>
        </p:blipFill>
        <p:spPr>
          <a:xfrm>
            <a:off x="1316736" y="222232"/>
            <a:ext cx="8903973" cy="6331922"/>
          </a:xfrm>
          <a:prstGeom prst="rect">
            <a:avLst/>
          </a:prstGeom>
        </p:spPr>
      </p:pic>
      <p:sp>
        <p:nvSpPr>
          <p:cNvPr id="4" name="Title 2"/>
          <p:cNvSpPr>
            <a:spLocks noGrp="1"/>
          </p:cNvSpPr>
          <p:nvPr>
            <p:ph type="title"/>
          </p:nvPr>
        </p:nvSpPr>
        <p:spPr>
          <a:xfrm>
            <a:off x="351123" y="6025833"/>
            <a:ext cx="5156736" cy="372810"/>
          </a:xfrm>
          <a:solidFill>
            <a:srgbClr val="92D050"/>
          </a:solidFill>
        </p:spPr>
        <p:txBody>
          <a:bodyPr lIns="180000" tIns="90000" rIns="180000" bIns="90000" anchor="ctr" anchorCtr="0">
            <a:noAutofit/>
          </a:bodyPr>
          <a:lstStyle>
            <a:lvl1pPr algn="l">
              <a:defRPr sz="2400">
                <a:solidFill>
                  <a:schemeClr val="tx1"/>
                </a:solidFill>
              </a:defRPr>
            </a:lvl1pPr>
          </a:lstStyle>
          <a:p>
            <a:r>
              <a:rPr lang="en-AU" sz="1800" b="1" dirty="0">
                <a:effectLst>
                  <a:outerShdw blurRad="38100" dist="38100" dir="2700000" algn="tl">
                    <a:srgbClr val="000000">
                      <a:alpha val="43137"/>
                    </a:srgbClr>
                  </a:outerShdw>
                </a:effectLst>
              </a:rPr>
              <a:t>Precinct boundary, contours, and surrounding area</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87" t="53612" r="2606" b="463"/>
          <a:stretch/>
        </p:blipFill>
        <p:spPr>
          <a:xfrm>
            <a:off x="1315329" y="225083"/>
            <a:ext cx="8904849" cy="6324573"/>
          </a:xfrm>
          <a:prstGeom prst="rect">
            <a:avLst/>
          </a:prstGeom>
        </p:spPr>
      </p:pic>
      <p:sp>
        <p:nvSpPr>
          <p:cNvPr id="7" name="Title 2"/>
          <p:cNvSpPr txBox="1">
            <a:spLocks/>
          </p:cNvSpPr>
          <p:nvPr/>
        </p:nvSpPr>
        <p:spPr>
          <a:xfrm>
            <a:off x="356532" y="6035414"/>
            <a:ext cx="3193097"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1 in 100 year flood </a:t>
            </a:r>
            <a:r>
              <a:rPr lang="en-AU" sz="1800" b="1" dirty="0" smtClean="0">
                <a:effectLst>
                  <a:outerShdw blurRad="38100" dist="38100" dir="2700000" algn="tl">
                    <a:srgbClr val="000000">
                      <a:alpha val="43137"/>
                    </a:srgbClr>
                  </a:outerShdw>
                </a:effectLst>
              </a:rPr>
              <a:t>protection</a:t>
            </a:r>
            <a:endParaRPr lang="en-AU" sz="1800" b="1" dirty="0">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3419" t="24736" r="3904" b="6320"/>
          <a:stretch/>
        </p:blipFill>
        <p:spPr>
          <a:xfrm>
            <a:off x="1307805" y="202019"/>
            <a:ext cx="8910083" cy="6358270"/>
          </a:xfrm>
          <a:prstGeom prst="rect">
            <a:avLst/>
          </a:prstGeom>
        </p:spPr>
      </p:pic>
      <p:sp>
        <p:nvSpPr>
          <p:cNvPr id="10" name="Title 2"/>
          <p:cNvSpPr txBox="1">
            <a:spLocks/>
          </p:cNvSpPr>
          <p:nvPr/>
        </p:nvSpPr>
        <p:spPr>
          <a:xfrm>
            <a:off x="359353" y="6041467"/>
            <a:ext cx="7989907"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Conservation </a:t>
            </a:r>
            <a:r>
              <a:rPr lang="en-AU" sz="1800" b="1" dirty="0" smtClean="0">
                <a:effectLst>
                  <a:outerShdw blurRad="38100" dist="38100" dir="2700000" algn="tl">
                    <a:srgbClr val="000000">
                      <a:alpha val="43137"/>
                    </a:srgbClr>
                  </a:outerShdw>
                </a:effectLst>
              </a:rPr>
              <a:t>areas (Growling Grass Frog &amp; Seasonal Herbaceous Wetlands)</a:t>
            </a:r>
            <a:endParaRPr lang="en-AU" sz="1800" b="1" dirty="0">
              <a:effectLst>
                <a:outerShdw blurRad="38100" dist="38100" dir="2700000" algn="tl">
                  <a:srgbClr val="000000">
                    <a:alpha val="43137"/>
                  </a:srgbClr>
                </a:outerShdw>
              </a:effectLst>
            </a:endParaRP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3630" t="9336" r="3837" b="7592"/>
          <a:stretch/>
        </p:blipFill>
        <p:spPr>
          <a:xfrm>
            <a:off x="1307805" y="202019"/>
            <a:ext cx="8920716" cy="6347637"/>
          </a:xfrm>
          <a:prstGeom prst="rect">
            <a:avLst/>
          </a:prstGeom>
        </p:spPr>
      </p:pic>
      <p:sp>
        <p:nvSpPr>
          <p:cNvPr id="12" name="Title 2"/>
          <p:cNvSpPr txBox="1">
            <a:spLocks/>
          </p:cNvSpPr>
          <p:nvPr/>
        </p:nvSpPr>
        <p:spPr>
          <a:xfrm>
            <a:off x="348302" y="6025833"/>
            <a:ext cx="7543872"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rPr>
              <a:t>Areas of Aboriginal cultural heritage </a:t>
            </a:r>
            <a:r>
              <a:rPr lang="en-AU" sz="1800" b="1" dirty="0">
                <a:effectLst>
                  <a:outerShdw blurRad="38100" dist="38100" dir="2700000" algn="tl">
                    <a:srgbClr val="000000">
                      <a:alpha val="43137"/>
                    </a:srgbClr>
                  </a:outerShdw>
                </a:effectLst>
              </a:rPr>
              <a:t>sensitivity and </a:t>
            </a:r>
            <a:r>
              <a:rPr lang="en-AU" sz="1800" b="1" dirty="0" smtClean="0">
                <a:effectLst>
                  <a:outerShdw blurRad="38100" dist="38100" dir="2700000" algn="tl">
                    <a:srgbClr val="000000">
                      <a:alpha val="43137"/>
                    </a:srgbClr>
                  </a:outerShdw>
                </a:effectLst>
              </a:rPr>
              <a:t>landscape </a:t>
            </a:r>
            <a:r>
              <a:rPr lang="en-AU" sz="1800" b="1" dirty="0">
                <a:effectLst>
                  <a:outerShdw blurRad="38100" dist="38100" dir="2700000" algn="tl">
                    <a:srgbClr val="000000">
                      <a:alpha val="43137"/>
                    </a:srgbClr>
                  </a:outerShdw>
                </a:effectLst>
              </a:rPr>
              <a:t>values</a:t>
            </a: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3511" t="9122" r="3847" b="7737"/>
          <a:stretch/>
        </p:blipFill>
        <p:spPr>
          <a:xfrm>
            <a:off x="1307805" y="212651"/>
            <a:ext cx="8910083" cy="6337005"/>
          </a:xfrm>
          <a:prstGeom prst="rect">
            <a:avLst/>
          </a:prstGeom>
        </p:spPr>
      </p:pic>
      <p:sp>
        <p:nvSpPr>
          <p:cNvPr id="14" name="Title 2"/>
          <p:cNvSpPr txBox="1">
            <a:spLocks/>
          </p:cNvSpPr>
          <p:nvPr/>
        </p:nvSpPr>
        <p:spPr>
          <a:xfrm>
            <a:off x="356652" y="6025833"/>
            <a:ext cx="1232866"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Cadastre</a:t>
            </a:r>
            <a:endParaRPr lang="en-AU" sz="1600" b="1" dirty="0">
              <a:effectLst>
                <a:outerShdw blurRad="38100" dist="38100" dir="2700000" algn="tl">
                  <a:srgbClr val="000000">
                    <a:alpha val="43137"/>
                  </a:srgbClr>
                </a:outerShdw>
              </a:effectLst>
            </a:endParaRPr>
          </a:p>
        </p:txBody>
      </p:sp>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13566" t="9059" r="4055" b="8065"/>
          <a:stretch/>
        </p:blipFill>
        <p:spPr>
          <a:xfrm>
            <a:off x="1307805" y="202019"/>
            <a:ext cx="8910083" cy="6337004"/>
          </a:xfrm>
          <a:prstGeom prst="rect">
            <a:avLst/>
          </a:prstGeom>
        </p:spPr>
      </p:pic>
      <p:sp>
        <p:nvSpPr>
          <p:cNvPr id="18" name="Title 2"/>
          <p:cNvSpPr txBox="1">
            <a:spLocks/>
          </p:cNvSpPr>
          <p:nvPr/>
        </p:nvSpPr>
        <p:spPr>
          <a:xfrm>
            <a:off x="348302" y="6028589"/>
            <a:ext cx="4345003" cy="372905"/>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Dry stone </a:t>
            </a:r>
            <a:r>
              <a:rPr lang="en-AU" sz="1800" b="1" dirty="0" smtClean="0">
                <a:effectLst>
                  <a:outerShdw blurRad="38100" dist="38100" dir="2700000" algn="tl">
                    <a:srgbClr val="000000">
                      <a:alpha val="43137"/>
                    </a:srgbClr>
                  </a:outerShdw>
                </a:effectLst>
              </a:rPr>
              <a:t>walls, </a:t>
            </a:r>
            <a:r>
              <a:rPr lang="en-AU" sz="1800" b="1" dirty="0">
                <a:effectLst>
                  <a:outerShdw blurRad="38100" dist="38100" dir="2700000" algn="tl">
                    <a:srgbClr val="000000">
                      <a:alpha val="43137"/>
                    </a:srgbClr>
                  </a:outerShdw>
                </a:effectLst>
              </a:rPr>
              <a:t>local &amp; state heritage</a:t>
            </a:r>
          </a:p>
        </p:txBody>
      </p:sp>
      <p:sp>
        <p:nvSpPr>
          <p:cNvPr id="15" name="Title 1"/>
          <p:cNvSpPr txBox="1">
            <a:spLocks/>
          </p:cNvSpPr>
          <p:nvPr/>
        </p:nvSpPr>
        <p:spPr>
          <a:xfrm>
            <a:off x="356652" y="288369"/>
            <a:ext cx="7628399"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A rich environment and cultural history – Kororoit ( Part 1 )</a:t>
            </a:r>
          </a:p>
        </p:txBody>
      </p:sp>
    </p:spTree>
    <p:extLst>
      <p:ext uri="{BB962C8B-B14F-4D97-AF65-F5344CB8AC3E}">
        <p14:creationId xmlns:p14="http://schemas.microsoft.com/office/powerpoint/2010/main" val="26107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P spid="14"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6653" y="288369"/>
            <a:ext cx="417913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err="1">
                <a:effectLst>
                  <a:outerShdw blurRad="38100" dist="38100" dir="2700000" algn="tl">
                    <a:srgbClr val="000000">
                      <a:alpha val="43137"/>
                    </a:srgbClr>
                  </a:outerShdw>
                </a:effectLst>
              </a:rPr>
              <a:t>Deanside</a:t>
            </a:r>
            <a:r>
              <a:rPr lang="en-AU" dirty="0">
                <a:effectLst>
                  <a:outerShdw blurRad="38100" dist="38100" dir="2700000" algn="tl">
                    <a:srgbClr val="000000">
                      <a:alpha val="43137"/>
                    </a:srgbClr>
                  </a:outerShdw>
                </a:effectLst>
              </a:rPr>
              <a:t> </a:t>
            </a:r>
            <a:r>
              <a:rPr lang="en-AU" dirty="0" smtClean="0">
                <a:effectLst>
                  <a:outerShdw blurRad="38100" dist="38100" dir="2700000" algn="tl">
                    <a:srgbClr val="000000">
                      <a:alpha val="43137"/>
                    </a:srgbClr>
                  </a:outerShdw>
                </a:effectLst>
              </a:rPr>
              <a:t>Homestead </a:t>
            </a:r>
            <a:r>
              <a:rPr lang="en-AU" dirty="0">
                <a:effectLst>
                  <a:outerShdw blurRad="38100" dist="38100" dir="2700000" algn="tl">
                    <a:srgbClr val="000000">
                      <a:alpha val="43137"/>
                    </a:srgbClr>
                  </a:outerShdw>
                </a:effectLst>
              </a:rPr>
              <a:t>C</a:t>
            </a:r>
            <a:r>
              <a:rPr lang="en-AU" dirty="0" smtClean="0">
                <a:effectLst>
                  <a:outerShdw blurRad="38100" dist="38100" dir="2700000" algn="tl">
                    <a:srgbClr val="000000">
                      <a:alpha val="43137"/>
                    </a:srgbClr>
                  </a:outerShdw>
                </a:effectLst>
              </a:rPr>
              <a:t>omplex</a:t>
            </a:r>
            <a:endParaRPr lang="en-AU" dirty="0">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353" t="15740" r="22061" b="16036"/>
          <a:stretch/>
        </p:blipFill>
        <p:spPr>
          <a:xfrm>
            <a:off x="167598" y="1384390"/>
            <a:ext cx="4852117" cy="4789671"/>
          </a:xfrm>
          <a:prstGeom prst="rect">
            <a:avLst/>
          </a:prstGeom>
        </p:spPr>
      </p:pic>
      <p:sp>
        <p:nvSpPr>
          <p:cNvPr id="12" name="Rounded Rectangle 11"/>
          <p:cNvSpPr/>
          <p:nvPr/>
        </p:nvSpPr>
        <p:spPr>
          <a:xfrm>
            <a:off x="4013387" y="3707765"/>
            <a:ext cx="754170" cy="239722"/>
          </a:xfrm>
          <a:prstGeom prst="roundRect">
            <a:avLst/>
          </a:prstGeom>
          <a:solidFill>
            <a:srgbClr val="99D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bg1"/>
                </a:solidFill>
              </a:rPr>
              <a:t>School</a:t>
            </a:r>
          </a:p>
        </p:txBody>
      </p:sp>
      <p:sp>
        <p:nvSpPr>
          <p:cNvPr id="13" name="Rounded Rectangle 12"/>
          <p:cNvSpPr/>
          <p:nvPr/>
        </p:nvSpPr>
        <p:spPr>
          <a:xfrm>
            <a:off x="2446508" y="2041157"/>
            <a:ext cx="673832" cy="242876"/>
          </a:xfrm>
          <a:prstGeom prst="roundRect">
            <a:avLst/>
          </a:prstGeom>
          <a:solidFill>
            <a:srgbClr val="99D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bg1"/>
                </a:solidFill>
              </a:rPr>
              <a:t>Ruin</a:t>
            </a:r>
          </a:p>
        </p:txBody>
      </p:sp>
      <p:sp>
        <p:nvSpPr>
          <p:cNvPr id="14" name="Rounded Rectangle 13"/>
          <p:cNvSpPr/>
          <p:nvPr/>
        </p:nvSpPr>
        <p:spPr>
          <a:xfrm>
            <a:off x="490527" y="2452189"/>
            <a:ext cx="673832" cy="243806"/>
          </a:xfrm>
          <a:prstGeom prst="roundRect">
            <a:avLst/>
          </a:prstGeom>
          <a:solidFill>
            <a:srgbClr val="99D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bg1"/>
                </a:solidFill>
              </a:rPr>
              <a:t>Park</a:t>
            </a:r>
          </a:p>
        </p:txBody>
      </p:sp>
      <p:cxnSp>
        <p:nvCxnSpPr>
          <p:cNvPr id="6" name="Straight Arrow Connector 5"/>
          <p:cNvCxnSpPr>
            <a:stCxn id="14" idx="2"/>
          </p:cNvCxnSpPr>
          <p:nvPr/>
        </p:nvCxnSpPr>
        <p:spPr>
          <a:xfrm>
            <a:off x="827444" y="2695996"/>
            <a:ext cx="1134656" cy="737774"/>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768542" y="4116399"/>
            <a:ext cx="58901" cy="719494"/>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1977070" y="4495216"/>
            <a:ext cx="732469" cy="1006189"/>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1"/>
          </p:cNvCxnSpPr>
          <p:nvPr/>
        </p:nvCxnSpPr>
        <p:spPr>
          <a:xfrm flipH="1">
            <a:off x="1949148" y="2162595"/>
            <a:ext cx="497360" cy="365803"/>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2" idx="1"/>
          </p:cNvCxnSpPr>
          <p:nvPr/>
        </p:nvCxnSpPr>
        <p:spPr>
          <a:xfrm flipH="1" flipV="1">
            <a:off x="3456455" y="3707767"/>
            <a:ext cx="556932" cy="119860"/>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117721" y="2000040"/>
            <a:ext cx="6221379" cy="3714612"/>
            <a:chOff x="5204067" y="1990522"/>
            <a:chExt cx="6221379" cy="3714612"/>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8935" t="35350" r="39386" b="29279"/>
            <a:stretch/>
          </p:blipFill>
          <p:spPr>
            <a:xfrm>
              <a:off x="8205011" y="1990522"/>
              <a:ext cx="3220435" cy="3714611"/>
            </a:xfrm>
            <a:prstGeom prst="rect">
              <a:avLst/>
            </a:prstGeom>
          </p:spPr>
        </p:pic>
        <p:pic>
          <p:nvPicPr>
            <p:cNvPr id="1026" name="Picture 8" descr="http://applications.doi.vic.gov.au/ImageFactoryWeb/getfile?path=162933/DCP_0371.JPG/medium.jpg&amp;context=ImageFactory.Hermes&amp;delete=no&amp;vers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07"/>
            <a:stretch/>
          </p:blipFill>
          <p:spPr bwMode="auto">
            <a:xfrm>
              <a:off x="5204067" y="1990523"/>
              <a:ext cx="2930661" cy="17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2433" t="3803" r="1753" b="5527"/>
            <a:stretch/>
          </p:blipFill>
          <p:spPr>
            <a:xfrm>
              <a:off x="5204067" y="3839338"/>
              <a:ext cx="2933998" cy="1865796"/>
            </a:xfrm>
            <a:prstGeom prst="rect">
              <a:avLst/>
            </a:prstGeom>
          </p:spPr>
        </p:pic>
      </p:grpSp>
      <p:sp>
        <p:nvSpPr>
          <p:cNvPr id="11" name="Rounded Rectangle 10"/>
          <p:cNvSpPr/>
          <p:nvPr/>
        </p:nvSpPr>
        <p:spPr>
          <a:xfrm>
            <a:off x="2327790" y="5501405"/>
            <a:ext cx="1506606" cy="365238"/>
          </a:xfrm>
          <a:prstGeom prst="roundRect">
            <a:avLst/>
          </a:prstGeom>
          <a:solidFill>
            <a:srgbClr val="99D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bg1"/>
                </a:solidFill>
              </a:rPr>
              <a:t>Historic buildings</a:t>
            </a:r>
          </a:p>
        </p:txBody>
      </p:sp>
      <p:sp>
        <p:nvSpPr>
          <p:cNvPr id="2" name="Rounded Rectangle 1"/>
          <p:cNvSpPr/>
          <p:nvPr/>
        </p:nvSpPr>
        <p:spPr>
          <a:xfrm>
            <a:off x="371512" y="4825000"/>
            <a:ext cx="1535924" cy="712768"/>
          </a:xfrm>
          <a:prstGeom prst="roundRect">
            <a:avLst/>
          </a:prstGeom>
          <a:solidFill>
            <a:srgbClr val="99D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b="1" dirty="0">
                <a:solidFill>
                  <a:schemeClr val="bg1"/>
                </a:solidFill>
              </a:rPr>
              <a:t>Historic ford of </a:t>
            </a:r>
          </a:p>
          <a:p>
            <a:pPr algn="ctr"/>
            <a:r>
              <a:rPr lang="en-AU" sz="1400" b="1" dirty="0">
                <a:solidFill>
                  <a:schemeClr val="bg1"/>
                </a:solidFill>
              </a:rPr>
              <a:t>creek</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Tree>
    <p:extLst>
      <p:ext uri="{BB962C8B-B14F-4D97-AF65-F5344CB8AC3E}">
        <p14:creationId xmlns:p14="http://schemas.microsoft.com/office/powerpoint/2010/main" val="1700012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15" y="4835893"/>
            <a:ext cx="11281019" cy="2365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707" r="20501" b="1680"/>
          <a:stretch/>
        </p:blipFill>
        <p:spPr>
          <a:xfrm>
            <a:off x="1045495" y="399495"/>
            <a:ext cx="7296151" cy="6294268"/>
          </a:xfrm>
          <a:prstGeom prst="rect">
            <a:avLst/>
          </a:prstGeom>
        </p:spPr>
      </p:pic>
      <p:sp>
        <p:nvSpPr>
          <p:cNvPr id="6" name="Title 1"/>
          <p:cNvSpPr txBox="1">
            <a:spLocks/>
          </p:cNvSpPr>
          <p:nvPr/>
        </p:nvSpPr>
        <p:spPr>
          <a:xfrm>
            <a:off x="356653" y="288369"/>
            <a:ext cx="537429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West GCP - Nature Conservation Areas</a:t>
            </a:r>
          </a:p>
        </p:txBody>
      </p:sp>
      <p:pic>
        <p:nvPicPr>
          <p:cNvPr id="3" name="Picture 2"/>
          <p:cNvPicPr>
            <a:picLocks noChangeAspect="1"/>
          </p:cNvPicPr>
          <p:nvPr/>
        </p:nvPicPr>
        <p:blipFill rotWithShape="1">
          <a:blip r:embed="rId4"/>
          <a:srcRect l="67196" t="13839" r="17554" b="11459"/>
          <a:stretch/>
        </p:blipFill>
        <p:spPr>
          <a:xfrm>
            <a:off x="8495312" y="399495"/>
            <a:ext cx="1884722" cy="2596505"/>
          </a:xfrm>
          <a:prstGeom prst="rect">
            <a:avLst/>
          </a:prstGeom>
        </p:spPr>
      </p:pic>
      <p:pic>
        <p:nvPicPr>
          <p:cNvPr id="7" name="Picture 6"/>
          <p:cNvPicPr>
            <a:picLocks noChangeAspect="1"/>
          </p:cNvPicPr>
          <p:nvPr/>
        </p:nvPicPr>
        <p:blipFill rotWithShape="1">
          <a:blip r:embed="rId5"/>
          <a:srcRect l="68194" t="16268" r="18692" b="18079"/>
          <a:stretch/>
        </p:blipFill>
        <p:spPr>
          <a:xfrm>
            <a:off x="8495312" y="3516029"/>
            <a:ext cx="1874771" cy="2639728"/>
          </a:xfrm>
          <a:prstGeom prst="rect">
            <a:avLst/>
          </a:prstGeom>
        </p:spPr>
      </p:pic>
      <p:sp>
        <p:nvSpPr>
          <p:cNvPr id="10" name="TextBox 9"/>
          <p:cNvSpPr txBox="1"/>
          <p:nvPr/>
        </p:nvSpPr>
        <p:spPr>
          <a:xfrm>
            <a:off x="8446836" y="3059734"/>
            <a:ext cx="2508267" cy="369332"/>
          </a:xfrm>
          <a:prstGeom prst="rect">
            <a:avLst/>
          </a:prstGeom>
          <a:noFill/>
        </p:spPr>
        <p:txBody>
          <a:bodyPr wrap="square" rtlCol="0">
            <a:spAutoFit/>
          </a:bodyPr>
          <a:lstStyle/>
          <a:p>
            <a:r>
              <a:rPr lang="en-AU" dirty="0" smtClean="0">
                <a:solidFill>
                  <a:schemeClr val="bg1"/>
                </a:solidFill>
                <a:latin typeface="+mn-lt"/>
              </a:rPr>
              <a:t>BCS, 2013</a:t>
            </a:r>
            <a:endParaRPr lang="en-AU" dirty="0">
              <a:solidFill>
                <a:schemeClr val="bg1"/>
              </a:solidFill>
              <a:latin typeface="+mn-lt"/>
            </a:endParaRPr>
          </a:p>
        </p:txBody>
      </p:sp>
      <p:sp>
        <p:nvSpPr>
          <p:cNvPr id="11" name="TextBox 10"/>
          <p:cNvSpPr txBox="1"/>
          <p:nvPr/>
        </p:nvSpPr>
        <p:spPr>
          <a:xfrm>
            <a:off x="8446835" y="6242720"/>
            <a:ext cx="2508267" cy="646331"/>
          </a:xfrm>
          <a:prstGeom prst="rect">
            <a:avLst/>
          </a:prstGeom>
          <a:noFill/>
        </p:spPr>
        <p:txBody>
          <a:bodyPr wrap="square" rtlCol="0">
            <a:spAutoFit/>
          </a:bodyPr>
          <a:lstStyle/>
          <a:p>
            <a:r>
              <a:rPr lang="en-AU" dirty="0" smtClean="0">
                <a:solidFill>
                  <a:schemeClr val="bg1"/>
                </a:solidFill>
                <a:latin typeface="+mn-lt"/>
              </a:rPr>
              <a:t>Sub Regional Species Strategy, 2013</a:t>
            </a:r>
            <a:endParaRPr lang="en-AU" dirty="0">
              <a:solidFill>
                <a:schemeClr val="bg1"/>
              </a:solidFill>
              <a:latin typeface="+mn-lt"/>
            </a:endParaRPr>
          </a:p>
        </p:txBody>
      </p:sp>
    </p:spTree>
    <p:extLst>
      <p:ext uri="{BB962C8B-B14F-4D97-AF65-F5344CB8AC3E}">
        <p14:creationId xmlns:p14="http://schemas.microsoft.com/office/powerpoint/2010/main" val="28192148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1707" r="20501" b="1680"/>
          <a:stretch/>
        </p:blipFill>
        <p:spPr>
          <a:xfrm>
            <a:off x="2026570" y="399495"/>
            <a:ext cx="7296151" cy="6294268"/>
          </a:xfrm>
          <a:prstGeom prst="rect">
            <a:avLst/>
          </a:prstGeom>
        </p:spPr>
      </p:pic>
      <p:sp>
        <p:nvSpPr>
          <p:cNvPr id="2" name="Rectangle 1"/>
          <p:cNvSpPr/>
          <p:nvPr/>
        </p:nvSpPr>
        <p:spPr>
          <a:xfrm>
            <a:off x="2027520" y="399495"/>
            <a:ext cx="7296150" cy="629426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7735" t="4725"/>
          <a:stretch/>
        </p:blipFill>
        <p:spPr>
          <a:xfrm>
            <a:off x="306407" y="1138451"/>
            <a:ext cx="3167162" cy="187984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96302" y="2590505"/>
            <a:ext cx="3151575" cy="369332"/>
          </a:xfrm>
          <a:prstGeom prst="rect">
            <a:avLst/>
          </a:prstGeom>
          <a:noFill/>
          <a:effectLst>
            <a:softEdge rad="127000"/>
          </a:effectLst>
        </p:spPr>
        <p:txBody>
          <a:bodyPr wrap="square" rtlCol="0">
            <a:spAutoFit/>
          </a:bodyPr>
          <a:lstStyle/>
          <a:p>
            <a:r>
              <a:rPr lang="en-AU" b="1" dirty="0">
                <a:effectLst>
                  <a:outerShdw blurRad="38100" dist="38100" dir="2700000" algn="tl">
                    <a:srgbClr val="000000">
                      <a:alpha val="43137"/>
                    </a:srgbClr>
                  </a:outerShdw>
                </a:effectLst>
                <a:latin typeface="+mn-lt"/>
              </a:rPr>
              <a:t>Herb-rich </a:t>
            </a:r>
            <a:r>
              <a:rPr lang="en-AU" b="1" dirty="0" smtClean="0">
                <a:effectLst>
                  <a:outerShdw blurRad="38100" dist="38100" dir="2700000" algn="tl">
                    <a:srgbClr val="000000">
                      <a:alpha val="43137"/>
                    </a:srgbClr>
                  </a:outerShdw>
                </a:effectLst>
                <a:latin typeface="+mn-lt"/>
              </a:rPr>
              <a:t>grassland</a:t>
            </a:r>
            <a:endParaRPr lang="en-AU" b="1" dirty="0">
              <a:effectLst>
                <a:outerShdw blurRad="38100" dist="38100" dir="2700000" algn="tl">
                  <a:srgbClr val="000000">
                    <a:alpha val="43137"/>
                  </a:srgbClr>
                </a:outerShdw>
              </a:effectLst>
              <a:latin typeface="+mn-lt"/>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7851" y="3820724"/>
            <a:ext cx="3433725" cy="228498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7845665" y="5683809"/>
            <a:ext cx="3198772" cy="646331"/>
          </a:xfrm>
          <a:prstGeom prst="rect">
            <a:avLst/>
          </a:prstGeom>
          <a:noFill/>
          <a:effectLst>
            <a:outerShdw blurRad="50800" dist="38100" dir="5400000" algn="t" rotWithShape="0">
              <a:prstClr val="black"/>
            </a:outerShdw>
            <a:softEdge rad="127000"/>
          </a:effectLst>
        </p:spPr>
        <p:txBody>
          <a:bodyPr wrap="square" rtlCol="0">
            <a:spAutoFit/>
          </a:bodyPr>
          <a:lstStyle/>
          <a:p>
            <a:r>
              <a:rPr lang="en-AU" b="1" dirty="0">
                <a:effectLst>
                  <a:outerShdw blurRad="38100" dist="38100" dir="2700000" algn="tl">
                    <a:srgbClr val="000000">
                      <a:alpha val="43137"/>
                    </a:srgbClr>
                  </a:outerShdw>
                </a:effectLst>
                <a:latin typeface="+mn-lt"/>
              </a:rPr>
              <a:t>Growling grass frog</a:t>
            </a:r>
          </a:p>
          <a:p>
            <a:endParaRPr lang="en-AU" b="1" dirty="0">
              <a:effectLst>
                <a:outerShdw blurRad="38100" dist="38100" dir="2700000" algn="tl">
                  <a:srgbClr val="000000">
                    <a:alpha val="43137"/>
                  </a:srgbClr>
                </a:outerShdw>
              </a:effectLst>
              <a:latin typeface="+mn-lt"/>
            </a:endParaRP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0250" t="44013" r="2654" b="13879"/>
          <a:stretch/>
        </p:blipFill>
        <p:spPr>
          <a:xfrm>
            <a:off x="7787850" y="1407523"/>
            <a:ext cx="3433726" cy="212116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7862159" y="3116282"/>
            <a:ext cx="3285108" cy="646331"/>
          </a:xfrm>
          <a:prstGeom prst="rect">
            <a:avLst/>
          </a:prstGeom>
          <a:noFill/>
          <a:effectLst>
            <a:outerShdw blurRad="50800" dist="38100" dir="5400000" algn="t" rotWithShape="0">
              <a:prstClr val="black">
                <a:alpha val="40000"/>
              </a:prstClr>
            </a:outerShdw>
            <a:softEdge rad="127000"/>
          </a:effectLst>
        </p:spPr>
        <p:txBody>
          <a:bodyPr wrap="square" rtlCol="0">
            <a:spAutoFit/>
          </a:bodyPr>
          <a:lstStyle/>
          <a:p>
            <a:r>
              <a:rPr lang="en-AU" b="1" dirty="0">
                <a:effectLst>
                  <a:outerShdw blurRad="38100" dist="38100" dir="2700000" algn="tl">
                    <a:srgbClr val="000000">
                      <a:alpha val="43137"/>
                    </a:srgbClr>
                  </a:outerShdw>
                </a:effectLst>
                <a:latin typeface="+mn-lt"/>
              </a:rPr>
              <a:t>Kororoit creek habitat</a:t>
            </a:r>
          </a:p>
          <a:p>
            <a:endParaRPr lang="en-AU" b="1" dirty="0">
              <a:effectLst>
                <a:outerShdw blurRad="38100" dist="38100" dir="2700000" algn="tl">
                  <a:srgbClr val="000000">
                    <a:alpha val="43137"/>
                  </a:srgbClr>
                </a:outerShdw>
              </a:effectLst>
              <a:latin typeface="+mn-lt"/>
            </a:endParaRPr>
          </a:p>
        </p:txBody>
      </p:sp>
      <p:sp>
        <p:nvSpPr>
          <p:cNvPr id="17" name="Title 1"/>
          <p:cNvSpPr txBox="1">
            <a:spLocks/>
          </p:cNvSpPr>
          <p:nvPr/>
        </p:nvSpPr>
        <p:spPr>
          <a:xfrm>
            <a:off x="356653" y="288369"/>
            <a:ext cx="537429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Endangered species + habitat in Kororoit</a:t>
            </a:r>
          </a:p>
        </p:txBody>
      </p:sp>
      <p:pic>
        <p:nvPicPr>
          <p:cNvPr id="8" name="Picture 7"/>
          <p:cNvPicPr>
            <a:picLocks noChangeAspect="1"/>
          </p:cNvPicPr>
          <p:nvPr/>
        </p:nvPicPr>
        <p:blipFill rotWithShape="1">
          <a:blip r:embed="rId8"/>
          <a:srcRect l="61482" t="42619" r="18241" b="13889"/>
          <a:stretch/>
        </p:blipFill>
        <p:spPr>
          <a:xfrm>
            <a:off x="306407" y="5128045"/>
            <a:ext cx="3167161" cy="1906270"/>
          </a:xfrm>
          <a:prstGeom prst="rect">
            <a:avLst/>
          </a:prstGeom>
        </p:spPr>
      </p:pic>
      <p:sp>
        <p:nvSpPr>
          <p:cNvPr id="19" name="TextBox 18"/>
          <p:cNvSpPr txBox="1"/>
          <p:nvPr/>
        </p:nvSpPr>
        <p:spPr>
          <a:xfrm>
            <a:off x="356653" y="6639031"/>
            <a:ext cx="3161073" cy="369332"/>
          </a:xfrm>
          <a:prstGeom prst="rect">
            <a:avLst/>
          </a:prstGeom>
          <a:noFill/>
          <a:effectLst>
            <a:softEdge rad="127000"/>
          </a:effectLst>
        </p:spPr>
        <p:txBody>
          <a:bodyPr wrap="square" rtlCol="0">
            <a:spAutoFit/>
          </a:bodyPr>
          <a:lstStyle/>
          <a:p>
            <a:r>
              <a:rPr lang="en-AU" b="1" dirty="0" smtClean="0">
                <a:effectLst>
                  <a:outerShdw blurRad="38100" dist="38100" dir="2700000" algn="tl">
                    <a:srgbClr val="000000">
                      <a:alpha val="43137"/>
                    </a:srgbClr>
                  </a:outerShdw>
                </a:effectLst>
                <a:latin typeface="+mn-lt"/>
              </a:rPr>
              <a:t>Seasonal herbaceous wetland</a:t>
            </a:r>
            <a:endParaRPr lang="en-AU" b="1" dirty="0">
              <a:effectLst>
                <a:outerShdw blurRad="38100" dist="38100" dir="2700000" algn="tl">
                  <a:srgbClr val="000000">
                    <a:alpha val="43137"/>
                  </a:srgbClr>
                </a:outerShdw>
              </a:effectLst>
              <a:latin typeface="+mn-lt"/>
            </a:endParaRPr>
          </a:p>
        </p:txBody>
      </p:sp>
      <p:pic>
        <p:nvPicPr>
          <p:cNvPr id="3074" name="Picture 2" descr="Image result for spiny rice flow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07" y="3152859"/>
            <a:ext cx="3173772" cy="18532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6302" y="3245771"/>
            <a:ext cx="2937010" cy="369332"/>
          </a:xfrm>
          <a:prstGeom prst="rect">
            <a:avLst/>
          </a:prstGeom>
          <a:noFill/>
          <a:effectLst>
            <a:softEdge rad="127000"/>
          </a:effectLst>
        </p:spPr>
        <p:txBody>
          <a:bodyPr wrap="square" rtlCol="0">
            <a:spAutoFit/>
          </a:bodyPr>
          <a:lstStyle/>
          <a:p>
            <a:r>
              <a:rPr lang="en-AU" b="1" dirty="0">
                <a:effectLst>
                  <a:outerShdw blurRad="38100" dist="38100" dir="2700000" algn="tl">
                    <a:srgbClr val="000000">
                      <a:alpha val="43137"/>
                    </a:srgbClr>
                  </a:outerShdw>
                </a:effectLst>
                <a:latin typeface="+mn-lt"/>
              </a:rPr>
              <a:t>Spiny </a:t>
            </a:r>
            <a:r>
              <a:rPr lang="en-AU" b="1" dirty="0" smtClean="0">
                <a:effectLst>
                  <a:outerShdw blurRad="38100" dist="38100" dir="2700000" algn="tl">
                    <a:srgbClr val="000000">
                      <a:alpha val="43137"/>
                    </a:srgbClr>
                  </a:outerShdw>
                </a:effectLst>
                <a:latin typeface="+mn-lt"/>
              </a:rPr>
              <a:t>rice-flower</a:t>
            </a:r>
            <a:endParaRPr lang="en-AU"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238869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34333" r="25977" b="11466"/>
          <a:stretch/>
        </p:blipFill>
        <p:spPr>
          <a:xfrm>
            <a:off x="1009834" y="422783"/>
            <a:ext cx="4042746" cy="637522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319" t="42201" b="8996"/>
          <a:stretch/>
        </p:blipFill>
        <p:spPr>
          <a:xfrm>
            <a:off x="6925033" y="2185420"/>
            <a:ext cx="4032578" cy="2849945"/>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0072" r="22771" b="9506"/>
          <a:stretch/>
        </p:blipFill>
        <p:spPr>
          <a:xfrm>
            <a:off x="581434" y="415245"/>
            <a:ext cx="4803228" cy="6516414"/>
          </a:xfrm>
          <a:prstGeom prst="rect">
            <a:avLst/>
          </a:prstGeom>
        </p:spPr>
      </p:pic>
      <p:sp>
        <p:nvSpPr>
          <p:cNvPr id="10" name="Rounded Rectangle 9"/>
          <p:cNvSpPr/>
          <p:nvPr/>
        </p:nvSpPr>
        <p:spPr>
          <a:xfrm>
            <a:off x="374122" y="1741814"/>
            <a:ext cx="1060838" cy="48533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rPr>
              <a:t>Rare grassland</a:t>
            </a:r>
          </a:p>
        </p:txBody>
      </p:sp>
      <p:sp>
        <p:nvSpPr>
          <p:cNvPr id="13" name="Rounded Rectangle 12"/>
          <p:cNvSpPr/>
          <p:nvPr/>
        </p:nvSpPr>
        <p:spPr>
          <a:xfrm>
            <a:off x="370219" y="3042456"/>
            <a:ext cx="1060838" cy="56793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rPr>
              <a:t>Herbaceous wetland</a:t>
            </a:r>
          </a:p>
        </p:txBody>
      </p:sp>
      <p:sp>
        <p:nvSpPr>
          <p:cNvPr id="17" name="Rounded Rectangle 16"/>
          <p:cNvSpPr/>
          <p:nvPr/>
        </p:nvSpPr>
        <p:spPr>
          <a:xfrm>
            <a:off x="370219" y="4360868"/>
            <a:ext cx="1060838" cy="785279"/>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rPr>
              <a:t>Spiny rice flower survey records</a:t>
            </a:r>
          </a:p>
        </p:txBody>
      </p:sp>
      <p:cxnSp>
        <p:nvCxnSpPr>
          <p:cNvPr id="11" name="Straight Arrow Connector 10"/>
          <p:cNvCxnSpPr/>
          <p:nvPr/>
        </p:nvCxnSpPr>
        <p:spPr>
          <a:xfrm>
            <a:off x="1444863" y="1879626"/>
            <a:ext cx="1475125" cy="746"/>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513764" y="1741814"/>
            <a:ext cx="900204" cy="32173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rPr>
              <a:t>Footpaths</a:t>
            </a:r>
          </a:p>
        </p:txBody>
      </p:sp>
      <p:sp>
        <p:nvSpPr>
          <p:cNvPr id="21" name="Rounded Rectangle 20"/>
          <p:cNvSpPr/>
          <p:nvPr/>
        </p:nvSpPr>
        <p:spPr>
          <a:xfrm>
            <a:off x="5477261" y="5789171"/>
            <a:ext cx="1060838" cy="52093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rPr>
              <a:t>Viewing /</a:t>
            </a:r>
          </a:p>
          <a:p>
            <a:pPr algn="ctr"/>
            <a:r>
              <a:rPr lang="en-AU" sz="1200" b="1" dirty="0">
                <a:solidFill>
                  <a:schemeClr val="bg1"/>
                </a:solidFill>
              </a:rPr>
              <a:t>Seating area</a:t>
            </a:r>
          </a:p>
        </p:txBody>
      </p:sp>
      <p:cxnSp>
        <p:nvCxnSpPr>
          <p:cNvPr id="25" name="Straight Arrow Connector 24"/>
          <p:cNvCxnSpPr/>
          <p:nvPr/>
        </p:nvCxnSpPr>
        <p:spPr>
          <a:xfrm flipH="1">
            <a:off x="4517994" y="1909794"/>
            <a:ext cx="979717" cy="0"/>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404103" y="6049639"/>
            <a:ext cx="2073158" cy="0"/>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5497711" y="3001434"/>
            <a:ext cx="900204" cy="32173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rPr>
              <a:t>Grassland</a:t>
            </a:r>
          </a:p>
        </p:txBody>
      </p:sp>
      <p:cxnSp>
        <p:nvCxnSpPr>
          <p:cNvPr id="20" name="Straight Arrow Connector 19"/>
          <p:cNvCxnSpPr/>
          <p:nvPr/>
        </p:nvCxnSpPr>
        <p:spPr>
          <a:xfrm flipH="1">
            <a:off x="4321834" y="3169414"/>
            <a:ext cx="1175878" cy="0"/>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431057" y="3357365"/>
            <a:ext cx="1279870" cy="0"/>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431057" y="4489947"/>
            <a:ext cx="1204567" cy="0"/>
          </a:xfrm>
          <a:prstGeom prst="straightConnector1">
            <a:avLst/>
          </a:prstGeom>
          <a:ln w="28575">
            <a:solidFill>
              <a:schemeClr val="accent1">
                <a:lumMod val="75000"/>
              </a:schemeClr>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356653" y="288369"/>
            <a:ext cx="537429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Conservation area concept plan + detail</a:t>
            </a:r>
          </a:p>
        </p:txBody>
      </p:sp>
    </p:spTree>
    <p:extLst>
      <p:ext uri="{BB962C8B-B14F-4D97-AF65-F5344CB8AC3E}">
        <p14:creationId xmlns:p14="http://schemas.microsoft.com/office/powerpoint/2010/main" val="339583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
        <p:nvSpPr>
          <p:cNvPr id="5" name="TextBox 4"/>
          <p:cNvSpPr txBox="1"/>
          <p:nvPr/>
        </p:nvSpPr>
        <p:spPr>
          <a:xfrm>
            <a:off x="8612390" y="1548300"/>
            <a:ext cx="2618514" cy="2585323"/>
          </a:xfrm>
          <a:prstGeom prst="rect">
            <a:avLst/>
          </a:prstGeom>
          <a:noFill/>
        </p:spPr>
        <p:txBody>
          <a:bodyPr wrap="square" rtlCol="0">
            <a:spAutoFit/>
          </a:bodyPr>
          <a:lstStyle/>
          <a:p>
            <a:pPr marL="285750" indent="-285750">
              <a:buFont typeface="Arial" panose="020B0604020202020204" pitchFamily="34" charset="0"/>
              <a:buChar char="•"/>
            </a:pPr>
            <a:endParaRPr lang="en-AU" dirty="0">
              <a:solidFill>
                <a:schemeClr val="bg1"/>
              </a:solidFill>
              <a:latin typeface="+mn-lt"/>
            </a:endParaRPr>
          </a:p>
          <a:p>
            <a:pPr marL="342900" indent="-342900">
              <a:buClr>
                <a:srgbClr val="4BACC6"/>
              </a:buClr>
              <a:buFont typeface="Wingdings" panose="05000000000000000000" pitchFamily="2" charset="2"/>
              <a:buChar char="§"/>
            </a:pPr>
            <a:r>
              <a:rPr lang="en-US" dirty="0" smtClean="0">
                <a:solidFill>
                  <a:schemeClr val="bg1"/>
                </a:solidFill>
                <a:latin typeface="+mn-lt"/>
              </a:rPr>
              <a:t>Greenfield growth area population is growing at around 40,000 people p.a.</a:t>
            </a:r>
          </a:p>
          <a:p>
            <a:pPr marL="342900" indent="-342900">
              <a:buClr>
                <a:srgbClr val="4BACC6"/>
              </a:buClr>
              <a:buFont typeface="Wingdings" panose="05000000000000000000" pitchFamily="2" charset="2"/>
              <a:buChar char="§"/>
            </a:pPr>
            <a:endParaRPr lang="en-US" dirty="0">
              <a:solidFill>
                <a:schemeClr val="bg1"/>
              </a:solidFill>
              <a:latin typeface="+mn-lt"/>
            </a:endParaRPr>
          </a:p>
          <a:p>
            <a:pPr marL="342900" indent="-342900">
              <a:buClr>
                <a:srgbClr val="4BACC6"/>
              </a:buClr>
              <a:buFont typeface="Wingdings" panose="05000000000000000000" pitchFamily="2" charset="2"/>
              <a:buChar char="§"/>
            </a:pPr>
            <a:r>
              <a:rPr lang="en-US" dirty="0" smtClean="0">
                <a:solidFill>
                  <a:schemeClr val="bg1"/>
                </a:solidFill>
                <a:latin typeface="+mn-lt"/>
              </a:rPr>
              <a:t>Its proportion of total Melbourne growth changes over time</a:t>
            </a:r>
            <a:endParaRPr lang="en-AU" dirty="0" smtClean="0">
              <a:solidFill>
                <a:schemeClr val="bg1"/>
              </a:solidFill>
              <a:latin typeface="+mn-lt"/>
            </a:endParaRPr>
          </a:p>
        </p:txBody>
      </p:sp>
      <p:sp>
        <p:nvSpPr>
          <p:cNvPr id="23" name="Title 1"/>
          <p:cNvSpPr txBox="1">
            <a:spLocks/>
          </p:cNvSpPr>
          <p:nvPr/>
        </p:nvSpPr>
        <p:spPr>
          <a:xfrm>
            <a:off x="356652" y="288369"/>
            <a:ext cx="639657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Demand for Melbourne’s greenfield growth areas</a:t>
            </a:r>
            <a:endParaRPr lang="en-AU" b="1" dirty="0">
              <a:effectLst>
                <a:outerShdw blurRad="38100" dist="38100" dir="2700000" algn="tl">
                  <a:srgbClr val="000000">
                    <a:alpha val="43137"/>
                  </a:srgbClr>
                </a:outerShdw>
              </a:effectLst>
            </a:endParaRPr>
          </a:p>
        </p:txBody>
      </p:sp>
      <p:sp>
        <p:nvSpPr>
          <p:cNvPr id="25" name="TextBox 24"/>
          <p:cNvSpPr txBox="1"/>
          <p:nvPr/>
        </p:nvSpPr>
        <p:spPr>
          <a:xfrm rot="21056601">
            <a:off x="7196342" y="2978085"/>
            <a:ext cx="748923" cy="261610"/>
          </a:xfrm>
          <a:prstGeom prst="rect">
            <a:avLst/>
          </a:prstGeom>
          <a:noFill/>
        </p:spPr>
        <p:txBody>
          <a:bodyPr wrap="none" rtlCol="0">
            <a:spAutoFit/>
          </a:bodyPr>
          <a:lstStyle/>
          <a:p>
            <a:r>
              <a:rPr lang="en-AU" sz="1100" b="1" dirty="0">
                <a:solidFill>
                  <a:schemeClr val="bg1"/>
                </a:solidFill>
                <a:latin typeface="+mn-lt"/>
              </a:rPr>
              <a:t>VICTORIA</a:t>
            </a:r>
          </a:p>
        </p:txBody>
      </p:sp>
      <p:sp>
        <p:nvSpPr>
          <p:cNvPr id="26" name="TextBox 25"/>
          <p:cNvSpPr txBox="1"/>
          <p:nvPr/>
        </p:nvSpPr>
        <p:spPr>
          <a:xfrm rot="21072691">
            <a:off x="7098558" y="3288691"/>
            <a:ext cx="944489" cy="261610"/>
          </a:xfrm>
          <a:prstGeom prst="rect">
            <a:avLst/>
          </a:prstGeom>
          <a:noFill/>
        </p:spPr>
        <p:txBody>
          <a:bodyPr wrap="none" rtlCol="0">
            <a:spAutoFit/>
          </a:bodyPr>
          <a:lstStyle/>
          <a:p>
            <a:r>
              <a:rPr lang="en-AU" sz="1100" b="1" dirty="0">
                <a:solidFill>
                  <a:schemeClr val="bg1"/>
                </a:solidFill>
                <a:latin typeface="+mn-lt"/>
              </a:rPr>
              <a:t>MELBOURNE</a:t>
            </a:r>
          </a:p>
        </p:txBody>
      </p:sp>
      <p:sp>
        <p:nvSpPr>
          <p:cNvPr id="27" name="Rectangle 26"/>
          <p:cNvSpPr/>
          <p:nvPr/>
        </p:nvSpPr>
        <p:spPr>
          <a:xfrm rot="20520668">
            <a:off x="6612670" y="3432477"/>
            <a:ext cx="598241" cy="261610"/>
          </a:xfrm>
          <a:prstGeom prst="rect">
            <a:avLst/>
          </a:prstGeom>
        </p:spPr>
        <p:txBody>
          <a:bodyPr wrap="none">
            <a:spAutoFit/>
          </a:bodyPr>
          <a:lstStyle/>
          <a:p>
            <a:r>
              <a:rPr lang="en-AU" sz="1100" b="1" dirty="0">
                <a:solidFill>
                  <a:schemeClr val="bg1"/>
                </a:solidFill>
                <a:latin typeface="+mn-lt"/>
              </a:rPr>
              <a:t>TOTAL </a:t>
            </a:r>
            <a:endParaRPr lang="en-AU" sz="1100" dirty="0">
              <a:solidFill>
                <a:schemeClr val="bg1"/>
              </a:solidFill>
              <a:latin typeface="+mn-lt"/>
            </a:endParaRPr>
          </a:p>
        </p:txBody>
      </p:sp>
      <p:sp>
        <p:nvSpPr>
          <p:cNvPr id="28" name="Rectangle 27"/>
          <p:cNvSpPr/>
          <p:nvPr/>
        </p:nvSpPr>
        <p:spPr>
          <a:xfrm rot="20579788">
            <a:off x="6699373" y="3118474"/>
            <a:ext cx="598241" cy="261610"/>
          </a:xfrm>
          <a:prstGeom prst="rect">
            <a:avLst/>
          </a:prstGeom>
        </p:spPr>
        <p:txBody>
          <a:bodyPr wrap="none">
            <a:spAutoFit/>
          </a:bodyPr>
          <a:lstStyle/>
          <a:p>
            <a:r>
              <a:rPr lang="en-AU" sz="1100" b="1" dirty="0">
                <a:solidFill>
                  <a:schemeClr val="bg1"/>
                </a:solidFill>
                <a:latin typeface="+mn-lt"/>
              </a:rPr>
              <a:t>TOTAL </a:t>
            </a:r>
            <a:endParaRPr lang="en-AU" sz="1100" dirty="0">
              <a:solidFill>
                <a:schemeClr val="bg1"/>
              </a:solidFill>
              <a:latin typeface="+mn-lt"/>
            </a:endParaRPr>
          </a:p>
        </p:txBody>
      </p:sp>
      <p:sp>
        <p:nvSpPr>
          <p:cNvPr id="29" name="TextBox 28"/>
          <p:cNvSpPr txBox="1"/>
          <p:nvPr/>
        </p:nvSpPr>
        <p:spPr>
          <a:xfrm rot="20429846">
            <a:off x="6587333" y="4592029"/>
            <a:ext cx="663964" cy="261610"/>
          </a:xfrm>
          <a:prstGeom prst="rect">
            <a:avLst/>
          </a:prstGeom>
          <a:noFill/>
        </p:spPr>
        <p:txBody>
          <a:bodyPr wrap="none" rtlCol="0">
            <a:spAutoFit/>
          </a:bodyPr>
          <a:lstStyle/>
          <a:p>
            <a:r>
              <a:rPr lang="en-AU" sz="1100" b="1" dirty="0">
                <a:solidFill>
                  <a:schemeClr val="bg1"/>
                </a:solidFill>
                <a:latin typeface="+mn-lt"/>
              </a:rPr>
              <a:t>REST OF</a:t>
            </a:r>
          </a:p>
        </p:txBody>
      </p:sp>
      <p:sp>
        <p:nvSpPr>
          <p:cNvPr id="30" name="TextBox 29"/>
          <p:cNvSpPr txBox="1"/>
          <p:nvPr/>
        </p:nvSpPr>
        <p:spPr>
          <a:xfrm rot="21089418">
            <a:off x="7137835" y="4422578"/>
            <a:ext cx="944489" cy="261610"/>
          </a:xfrm>
          <a:prstGeom prst="rect">
            <a:avLst/>
          </a:prstGeom>
          <a:noFill/>
        </p:spPr>
        <p:txBody>
          <a:bodyPr wrap="none" rtlCol="0">
            <a:spAutoFit/>
          </a:bodyPr>
          <a:lstStyle/>
          <a:p>
            <a:r>
              <a:rPr lang="en-AU" sz="1100" b="1" dirty="0">
                <a:solidFill>
                  <a:schemeClr val="bg1"/>
                </a:solidFill>
                <a:latin typeface="+mn-lt"/>
              </a:rPr>
              <a:t>MELBOURNE</a:t>
            </a:r>
          </a:p>
        </p:txBody>
      </p:sp>
      <p:sp>
        <p:nvSpPr>
          <p:cNvPr id="31" name="TextBox 30"/>
          <p:cNvSpPr txBox="1"/>
          <p:nvPr/>
        </p:nvSpPr>
        <p:spPr>
          <a:xfrm>
            <a:off x="6899799" y="4960727"/>
            <a:ext cx="1157689" cy="261610"/>
          </a:xfrm>
          <a:prstGeom prst="rect">
            <a:avLst/>
          </a:prstGeom>
          <a:noFill/>
        </p:spPr>
        <p:txBody>
          <a:bodyPr wrap="none" rtlCol="0">
            <a:spAutoFit/>
          </a:bodyPr>
          <a:lstStyle/>
          <a:p>
            <a:r>
              <a:rPr lang="en-AU" sz="1100" b="1" dirty="0">
                <a:solidFill>
                  <a:schemeClr val="bg1"/>
                </a:solidFill>
                <a:latin typeface="+mn-lt"/>
              </a:rPr>
              <a:t>GROWTH AREAS</a:t>
            </a:r>
          </a:p>
        </p:txBody>
      </p:sp>
      <p:sp>
        <p:nvSpPr>
          <p:cNvPr id="32" name="TextBox 31"/>
          <p:cNvSpPr txBox="1"/>
          <p:nvPr/>
        </p:nvSpPr>
        <p:spPr>
          <a:xfrm>
            <a:off x="6797207" y="5782070"/>
            <a:ext cx="1260281" cy="261610"/>
          </a:xfrm>
          <a:prstGeom prst="rect">
            <a:avLst/>
          </a:prstGeom>
          <a:noFill/>
        </p:spPr>
        <p:txBody>
          <a:bodyPr wrap="none" rtlCol="0">
            <a:spAutoFit/>
          </a:bodyPr>
          <a:lstStyle/>
          <a:p>
            <a:r>
              <a:rPr lang="en-AU" sz="1100" b="1" dirty="0">
                <a:solidFill>
                  <a:schemeClr val="bg1"/>
                </a:solidFill>
                <a:latin typeface="+mn-lt"/>
              </a:rPr>
              <a:t>REST OF VICTORIA</a:t>
            </a:r>
          </a:p>
        </p:txBody>
      </p:sp>
      <p:graphicFrame>
        <p:nvGraphicFramePr>
          <p:cNvPr id="33" name="Chart 32"/>
          <p:cNvGraphicFramePr>
            <a:graphicFrameLocks/>
          </p:cNvGraphicFramePr>
          <p:nvPr>
            <p:extLst>
              <p:ext uri="{D42A27DB-BD31-4B8C-83A1-F6EECF244321}">
                <p14:modId xmlns:p14="http://schemas.microsoft.com/office/powerpoint/2010/main" val="1424234121"/>
              </p:ext>
            </p:extLst>
          </p:nvPr>
        </p:nvGraphicFramePr>
        <p:xfrm>
          <a:off x="262995" y="1336902"/>
          <a:ext cx="8209240" cy="5191137"/>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33"/>
          <p:cNvSpPr txBox="1"/>
          <p:nvPr/>
        </p:nvSpPr>
        <p:spPr>
          <a:xfrm rot="21056601">
            <a:off x="6575146" y="3049705"/>
            <a:ext cx="748923" cy="261610"/>
          </a:xfrm>
          <a:prstGeom prst="rect">
            <a:avLst/>
          </a:prstGeom>
          <a:noFill/>
        </p:spPr>
        <p:txBody>
          <a:bodyPr wrap="none" rtlCol="0">
            <a:spAutoFit/>
          </a:bodyPr>
          <a:lstStyle/>
          <a:p>
            <a:r>
              <a:rPr lang="en-AU" sz="1100" b="1" dirty="0">
                <a:solidFill>
                  <a:schemeClr val="bg1"/>
                </a:solidFill>
                <a:latin typeface="+mn-lt"/>
              </a:rPr>
              <a:t>VICTORIA</a:t>
            </a:r>
          </a:p>
        </p:txBody>
      </p:sp>
      <p:sp>
        <p:nvSpPr>
          <p:cNvPr id="35" name="TextBox 34"/>
          <p:cNvSpPr txBox="1"/>
          <p:nvPr/>
        </p:nvSpPr>
        <p:spPr>
          <a:xfrm rot="21072691">
            <a:off x="6636586" y="3305207"/>
            <a:ext cx="944489" cy="261610"/>
          </a:xfrm>
          <a:prstGeom prst="rect">
            <a:avLst/>
          </a:prstGeom>
          <a:noFill/>
        </p:spPr>
        <p:txBody>
          <a:bodyPr wrap="none" rtlCol="0">
            <a:spAutoFit/>
          </a:bodyPr>
          <a:lstStyle/>
          <a:p>
            <a:r>
              <a:rPr lang="en-AU" sz="1100" b="1" dirty="0">
                <a:solidFill>
                  <a:schemeClr val="bg1"/>
                </a:solidFill>
                <a:latin typeface="+mn-lt"/>
              </a:rPr>
              <a:t>MELBOURNE</a:t>
            </a:r>
          </a:p>
        </p:txBody>
      </p:sp>
      <p:sp>
        <p:nvSpPr>
          <p:cNvPr id="36" name="Rectangle 35"/>
          <p:cNvSpPr/>
          <p:nvPr/>
        </p:nvSpPr>
        <p:spPr>
          <a:xfrm rot="20520668">
            <a:off x="6133242" y="3467355"/>
            <a:ext cx="598241" cy="261610"/>
          </a:xfrm>
          <a:prstGeom prst="rect">
            <a:avLst/>
          </a:prstGeom>
        </p:spPr>
        <p:txBody>
          <a:bodyPr wrap="none">
            <a:spAutoFit/>
          </a:bodyPr>
          <a:lstStyle/>
          <a:p>
            <a:r>
              <a:rPr lang="en-AU" sz="1100" b="1" dirty="0">
                <a:solidFill>
                  <a:schemeClr val="bg1"/>
                </a:solidFill>
                <a:latin typeface="+mn-lt"/>
              </a:rPr>
              <a:t>TOTAL </a:t>
            </a:r>
            <a:endParaRPr lang="en-AU" sz="1100" dirty="0">
              <a:solidFill>
                <a:schemeClr val="bg1"/>
              </a:solidFill>
              <a:latin typeface="+mn-lt"/>
            </a:endParaRPr>
          </a:p>
        </p:txBody>
      </p:sp>
      <p:sp>
        <p:nvSpPr>
          <p:cNvPr id="37" name="Rectangle 36"/>
          <p:cNvSpPr/>
          <p:nvPr/>
        </p:nvSpPr>
        <p:spPr>
          <a:xfrm rot="20579788">
            <a:off x="6078177" y="3190094"/>
            <a:ext cx="598241" cy="261610"/>
          </a:xfrm>
          <a:prstGeom prst="rect">
            <a:avLst/>
          </a:prstGeom>
        </p:spPr>
        <p:txBody>
          <a:bodyPr wrap="none">
            <a:spAutoFit/>
          </a:bodyPr>
          <a:lstStyle/>
          <a:p>
            <a:r>
              <a:rPr lang="en-AU" sz="1100" b="1" dirty="0">
                <a:solidFill>
                  <a:schemeClr val="bg1"/>
                </a:solidFill>
                <a:latin typeface="+mn-lt"/>
              </a:rPr>
              <a:t>TOTAL </a:t>
            </a:r>
            <a:endParaRPr lang="en-AU" sz="1100" dirty="0">
              <a:solidFill>
                <a:schemeClr val="bg1"/>
              </a:solidFill>
              <a:latin typeface="+mn-lt"/>
            </a:endParaRPr>
          </a:p>
        </p:txBody>
      </p:sp>
      <p:sp>
        <p:nvSpPr>
          <p:cNvPr id="38" name="TextBox 37"/>
          <p:cNvSpPr txBox="1"/>
          <p:nvPr/>
        </p:nvSpPr>
        <p:spPr>
          <a:xfrm rot="20429846">
            <a:off x="6134412" y="4568837"/>
            <a:ext cx="663964" cy="261610"/>
          </a:xfrm>
          <a:prstGeom prst="rect">
            <a:avLst/>
          </a:prstGeom>
          <a:noFill/>
        </p:spPr>
        <p:txBody>
          <a:bodyPr wrap="none" rtlCol="0">
            <a:spAutoFit/>
          </a:bodyPr>
          <a:lstStyle/>
          <a:p>
            <a:r>
              <a:rPr lang="en-AU" sz="1100" b="1" dirty="0">
                <a:solidFill>
                  <a:schemeClr val="bg1"/>
                </a:solidFill>
                <a:latin typeface="+mn-lt"/>
              </a:rPr>
              <a:t>REST OF</a:t>
            </a:r>
          </a:p>
        </p:txBody>
      </p:sp>
      <p:sp>
        <p:nvSpPr>
          <p:cNvPr id="39" name="TextBox 38"/>
          <p:cNvSpPr txBox="1"/>
          <p:nvPr/>
        </p:nvSpPr>
        <p:spPr>
          <a:xfrm rot="21089418">
            <a:off x="6688354" y="4403813"/>
            <a:ext cx="944489" cy="261610"/>
          </a:xfrm>
          <a:prstGeom prst="rect">
            <a:avLst/>
          </a:prstGeom>
          <a:noFill/>
        </p:spPr>
        <p:txBody>
          <a:bodyPr wrap="none" rtlCol="0">
            <a:spAutoFit/>
          </a:bodyPr>
          <a:lstStyle/>
          <a:p>
            <a:r>
              <a:rPr lang="en-AU" sz="1100" b="1" dirty="0">
                <a:solidFill>
                  <a:schemeClr val="bg1"/>
                </a:solidFill>
                <a:latin typeface="+mn-lt"/>
              </a:rPr>
              <a:t>MELBOURNE</a:t>
            </a:r>
          </a:p>
        </p:txBody>
      </p:sp>
      <p:sp>
        <p:nvSpPr>
          <p:cNvPr id="40" name="TextBox 39"/>
          <p:cNvSpPr txBox="1"/>
          <p:nvPr/>
        </p:nvSpPr>
        <p:spPr>
          <a:xfrm>
            <a:off x="6321972" y="4934804"/>
            <a:ext cx="1907895" cy="261610"/>
          </a:xfrm>
          <a:prstGeom prst="rect">
            <a:avLst/>
          </a:prstGeom>
          <a:noFill/>
        </p:spPr>
        <p:txBody>
          <a:bodyPr wrap="none" rtlCol="0">
            <a:spAutoFit/>
          </a:bodyPr>
          <a:lstStyle/>
          <a:p>
            <a:r>
              <a:rPr lang="en-AU" sz="1100" b="1" dirty="0">
                <a:solidFill>
                  <a:schemeClr val="bg1"/>
                </a:solidFill>
                <a:latin typeface="+mn-lt"/>
              </a:rPr>
              <a:t>GREENFIELD GROWTH AREAS</a:t>
            </a:r>
          </a:p>
        </p:txBody>
      </p:sp>
      <p:sp>
        <p:nvSpPr>
          <p:cNvPr id="41" name="TextBox 40"/>
          <p:cNvSpPr txBox="1"/>
          <p:nvPr/>
        </p:nvSpPr>
        <p:spPr>
          <a:xfrm>
            <a:off x="6349798" y="5758879"/>
            <a:ext cx="1260281" cy="261610"/>
          </a:xfrm>
          <a:prstGeom prst="rect">
            <a:avLst/>
          </a:prstGeom>
          <a:noFill/>
        </p:spPr>
        <p:txBody>
          <a:bodyPr wrap="none" rtlCol="0">
            <a:spAutoFit/>
          </a:bodyPr>
          <a:lstStyle/>
          <a:p>
            <a:r>
              <a:rPr lang="en-AU" sz="1100" b="1" dirty="0">
                <a:solidFill>
                  <a:schemeClr val="bg1"/>
                </a:solidFill>
                <a:latin typeface="+mn-lt"/>
              </a:rPr>
              <a:t>REST OF VICTORIA</a:t>
            </a:r>
          </a:p>
        </p:txBody>
      </p:sp>
    </p:spTree>
    <p:extLst>
      <p:ext uri="{BB962C8B-B14F-4D97-AF65-F5344CB8AC3E}">
        <p14:creationId xmlns:p14="http://schemas.microsoft.com/office/powerpoint/2010/main" val="40695569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6167887"/>
            <a:ext cx="11522074" cy="10330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p:cNvSpPr txBox="1">
            <a:spLocks/>
          </p:cNvSpPr>
          <p:nvPr/>
        </p:nvSpPr>
        <p:spPr>
          <a:xfrm>
            <a:off x="356653" y="288369"/>
            <a:ext cx="5664585"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Examples </a:t>
            </a:r>
            <a:r>
              <a:rPr lang="en-AU" b="1" dirty="0">
                <a:effectLst>
                  <a:outerShdw blurRad="38100" dist="38100" dir="2700000" algn="tl">
                    <a:srgbClr val="000000">
                      <a:alpha val="43137"/>
                    </a:srgbClr>
                  </a:outerShdw>
                </a:effectLst>
              </a:rPr>
              <a:t>of grassland areas</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18" y="2223091"/>
            <a:ext cx="6094904" cy="457117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522" y="1245969"/>
            <a:ext cx="3625349" cy="27190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6485" y="4093978"/>
            <a:ext cx="3600386" cy="2700290"/>
          </a:xfrm>
          <a:prstGeom prst="rect">
            <a:avLst/>
          </a:prstGeom>
        </p:spPr>
      </p:pic>
      <p:sp>
        <p:nvSpPr>
          <p:cNvPr id="8" name="TextBox 7"/>
          <p:cNvSpPr txBox="1"/>
          <p:nvPr/>
        </p:nvSpPr>
        <p:spPr>
          <a:xfrm>
            <a:off x="3526229" y="2266921"/>
            <a:ext cx="3289343" cy="338554"/>
          </a:xfrm>
          <a:prstGeom prst="rect">
            <a:avLst/>
          </a:prstGeom>
          <a:noFill/>
          <a:effectLst>
            <a:softEdge rad="127000"/>
          </a:effectLst>
        </p:spPr>
        <p:txBody>
          <a:bodyPr wrap="square" rtlCol="0">
            <a:spAutoFit/>
          </a:bodyPr>
          <a:lstStyle/>
          <a:p>
            <a:r>
              <a:rPr lang="en-AU"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Evans St grassland - Sunbury</a:t>
            </a:r>
          </a:p>
        </p:txBody>
      </p:sp>
      <p:sp>
        <p:nvSpPr>
          <p:cNvPr id="27" name="Title 1"/>
          <p:cNvSpPr txBox="1">
            <a:spLocks/>
          </p:cNvSpPr>
          <p:nvPr/>
        </p:nvSpPr>
        <p:spPr>
          <a:xfrm>
            <a:off x="574719" y="1712186"/>
            <a:ext cx="2630036"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Successful </a:t>
            </a: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example</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Title 1"/>
          <p:cNvSpPr txBox="1">
            <a:spLocks/>
          </p:cNvSpPr>
          <p:nvPr/>
        </p:nvSpPr>
        <p:spPr>
          <a:xfrm>
            <a:off x="6961523" y="743639"/>
            <a:ext cx="2060558"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Poor outcomes</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460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87"/>
            <a:ext cx="11522075" cy="7204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04" y="792079"/>
            <a:ext cx="8930064" cy="6223374"/>
          </a:xfrm>
          <a:prstGeom prst="rect">
            <a:avLst/>
          </a:prstGeom>
        </p:spPr>
      </p:pic>
      <p:sp>
        <p:nvSpPr>
          <p:cNvPr id="6" name="Title 1"/>
          <p:cNvSpPr txBox="1">
            <a:spLocks/>
          </p:cNvSpPr>
          <p:nvPr/>
        </p:nvSpPr>
        <p:spPr>
          <a:xfrm>
            <a:off x="356653" y="288369"/>
            <a:ext cx="485814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Transport – Growth corridor network</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3299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87"/>
            <a:ext cx="11522075" cy="7204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04" y="792079"/>
            <a:ext cx="8930064" cy="6223374"/>
          </a:xfrm>
          <a:prstGeom prst="rect">
            <a:avLst/>
          </a:prstGeom>
        </p:spPr>
      </p:pic>
      <p:sp>
        <p:nvSpPr>
          <p:cNvPr id="9" name="Title 1"/>
          <p:cNvSpPr txBox="1">
            <a:spLocks/>
          </p:cNvSpPr>
          <p:nvPr/>
        </p:nvSpPr>
        <p:spPr>
          <a:xfrm>
            <a:off x="207794" y="5671957"/>
            <a:ext cx="2601310" cy="438270"/>
          </a:xfrm>
          <a:prstGeom prst="rect">
            <a:avLst/>
          </a:prstGeom>
          <a:solidFill>
            <a:srgbClr val="92D050"/>
          </a:solidFill>
        </p:spPr>
        <p:txBody>
          <a:bodyPr vert="horz" lIns="180000" tIns="90000" rIns="180000" bIns="90000" rtlCol="0" anchor="ctr"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Rail lines and Stations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143" y="826547"/>
            <a:ext cx="8989060" cy="6223828"/>
          </a:xfrm>
          <a:prstGeom prst="rect">
            <a:avLst/>
          </a:prstGeom>
        </p:spPr>
      </p:pic>
      <p:sp>
        <p:nvSpPr>
          <p:cNvPr id="7" name="Title 1"/>
          <p:cNvSpPr txBox="1">
            <a:spLocks/>
          </p:cNvSpPr>
          <p:nvPr/>
        </p:nvSpPr>
        <p:spPr>
          <a:xfrm>
            <a:off x="356653" y="288369"/>
            <a:ext cx="485814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Transport – Growth corridor network</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2834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87"/>
            <a:ext cx="11522075" cy="7204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04" y="792079"/>
            <a:ext cx="8930064" cy="622337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143" y="826547"/>
            <a:ext cx="8989060" cy="62238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143" y="755143"/>
            <a:ext cx="8930064" cy="6313157"/>
          </a:xfrm>
          <a:prstGeom prst="rect">
            <a:avLst/>
          </a:prstGeom>
        </p:spPr>
      </p:pic>
      <p:sp>
        <p:nvSpPr>
          <p:cNvPr id="10" name="Title 1"/>
          <p:cNvSpPr txBox="1">
            <a:spLocks/>
          </p:cNvSpPr>
          <p:nvPr/>
        </p:nvSpPr>
        <p:spPr>
          <a:xfrm>
            <a:off x="207794" y="5671957"/>
            <a:ext cx="4059406" cy="438270"/>
          </a:xfrm>
          <a:prstGeom prst="rect">
            <a:avLst/>
          </a:prstGeom>
          <a:solidFill>
            <a:srgbClr val="92D050"/>
          </a:solidFill>
        </p:spPr>
        <p:txBody>
          <a:bodyPr vert="horz" lIns="180000" tIns="90000" rIns="180000" bIns="90000" rtlCol="0" anchor="ctr"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Western Freeway and Melton Highway</a:t>
            </a:r>
            <a:endParaRPr lang="en-AU"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p:cNvSpPr txBox="1">
            <a:spLocks/>
          </p:cNvSpPr>
          <p:nvPr/>
        </p:nvSpPr>
        <p:spPr>
          <a:xfrm>
            <a:off x="356653" y="288369"/>
            <a:ext cx="485814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Transport – Growth corridor network</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7200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87"/>
            <a:ext cx="11522075" cy="7204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04" y="792079"/>
            <a:ext cx="8930064" cy="622337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143" y="826547"/>
            <a:ext cx="8989060" cy="62238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143" y="755143"/>
            <a:ext cx="8930064" cy="631315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47" y="734288"/>
            <a:ext cx="8923760" cy="6354866"/>
          </a:xfrm>
          <a:prstGeom prst="rect">
            <a:avLst/>
          </a:prstGeom>
        </p:spPr>
      </p:pic>
      <p:sp>
        <p:nvSpPr>
          <p:cNvPr id="12" name="Title 1"/>
          <p:cNvSpPr txBox="1">
            <a:spLocks/>
          </p:cNvSpPr>
          <p:nvPr/>
        </p:nvSpPr>
        <p:spPr>
          <a:xfrm>
            <a:off x="207794" y="5671957"/>
            <a:ext cx="5805828" cy="438270"/>
          </a:xfrm>
          <a:prstGeom prst="rect">
            <a:avLst/>
          </a:prstGeom>
          <a:solidFill>
            <a:srgbClr val="92D050"/>
          </a:solidFill>
        </p:spPr>
        <p:txBody>
          <a:bodyPr vert="horz" lIns="180000" tIns="90000" rIns="180000" bIns="90000" rtlCol="0" anchor="ctr"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Principal Public Transport Network and Key Bus Routes</a:t>
            </a:r>
            <a:endParaRPr lang="en-AU"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356653" y="288369"/>
            <a:ext cx="485814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Transport – Growth corridor network</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1463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587"/>
            <a:ext cx="11522075" cy="7204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04" y="792079"/>
            <a:ext cx="8930064" cy="622337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143" y="826547"/>
            <a:ext cx="8989060" cy="62238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143" y="755143"/>
            <a:ext cx="8930064" cy="631315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1233" b="2549"/>
          <a:stretch/>
        </p:blipFill>
        <p:spPr>
          <a:xfrm>
            <a:off x="1187445" y="793293"/>
            <a:ext cx="9147182" cy="62221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4447" y="734288"/>
            <a:ext cx="8923760" cy="6354866"/>
          </a:xfrm>
          <a:prstGeom prst="rect">
            <a:avLst/>
          </a:prstGeom>
        </p:spPr>
      </p:pic>
      <p:sp>
        <p:nvSpPr>
          <p:cNvPr id="12" name="Title 1"/>
          <p:cNvSpPr txBox="1">
            <a:spLocks/>
          </p:cNvSpPr>
          <p:nvPr/>
        </p:nvSpPr>
        <p:spPr>
          <a:xfrm>
            <a:off x="207794" y="5671957"/>
            <a:ext cx="3621321" cy="438270"/>
          </a:xfrm>
          <a:prstGeom prst="rect">
            <a:avLst/>
          </a:prstGeom>
          <a:solidFill>
            <a:srgbClr val="92D050"/>
          </a:solidFill>
        </p:spPr>
        <p:txBody>
          <a:bodyPr vert="horz" lIns="180000" tIns="90000" rIns="180000" bIns="90000" rtlCol="0" anchor="ctr"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Outer Metro Ring (Road and Rail)</a:t>
            </a:r>
            <a:endParaRPr lang="en-AU"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itle 1"/>
          <p:cNvSpPr txBox="1">
            <a:spLocks/>
          </p:cNvSpPr>
          <p:nvPr/>
        </p:nvSpPr>
        <p:spPr>
          <a:xfrm>
            <a:off x="356653" y="288369"/>
            <a:ext cx="485814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Transport – Growth corridor network</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6152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170" t="1322" b="7011"/>
          <a:stretch/>
        </p:blipFill>
        <p:spPr>
          <a:xfrm>
            <a:off x="3377045" y="115047"/>
            <a:ext cx="4929350" cy="6600825"/>
          </a:xfrm>
          <a:prstGeom prst="rect">
            <a:avLst/>
          </a:prstGeom>
        </p:spPr>
      </p:pic>
      <p:sp>
        <p:nvSpPr>
          <p:cNvPr id="6" name="Title 1"/>
          <p:cNvSpPr txBox="1">
            <a:spLocks/>
          </p:cNvSpPr>
          <p:nvPr/>
        </p:nvSpPr>
        <p:spPr>
          <a:xfrm>
            <a:off x="351469" y="6126182"/>
            <a:ext cx="4963481" cy="447446"/>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 – local public transport network</a:t>
            </a:r>
          </a:p>
        </p:txBody>
      </p:sp>
    </p:spTree>
    <p:extLst>
      <p:ext uri="{BB962C8B-B14F-4D97-AF65-F5344CB8AC3E}">
        <p14:creationId xmlns:p14="http://schemas.microsoft.com/office/powerpoint/2010/main" val="4280645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35893"/>
            <a:ext cx="11522075" cy="23650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7810" t="7973" r="29288" b="7124"/>
          <a:stretch/>
        </p:blipFill>
        <p:spPr>
          <a:xfrm>
            <a:off x="5793062" y="170121"/>
            <a:ext cx="5643889" cy="6403507"/>
          </a:xfrm>
          <a:prstGeom prst="rect">
            <a:avLst/>
          </a:prstGeom>
          <a:ln>
            <a:noFill/>
          </a:ln>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624" t="4365" r="3497" b="22222"/>
          <a:stretch/>
        </p:blipFill>
        <p:spPr>
          <a:xfrm>
            <a:off x="113890" y="170121"/>
            <a:ext cx="5539563" cy="3096131"/>
          </a:xfrm>
          <a:prstGeom prst="rect">
            <a:avLst/>
          </a:prstGeom>
          <a:ln>
            <a:no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846" t="9523" r="3592" b="37169"/>
          <a:stretch/>
        </p:blipFill>
        <p:spPr>
          <a:xfrm>
            <a:off x="107711" y="3429764"/>
            <a:ext cx="5545742" cy="2210617"/>
          </a:xfrm>
          <a:prstGeom prst="rect">
            <a:avLst/>
          </a:prstGeom>
          <a:ln>
            <a:no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
        <p:nvSpPr>
          <p:cNvPr id="6" name="Title 1"/>
          <p:cNvSpPr txBox="1">
            <a:spLocks/>
          </p:cNvSpPr>
          <p:nvPr/>
        </p:nvSpPr>
        <p:spPr>
          <a:xfrm>
            <a:off x="351469" y="6126182"/>
            <a:ext cx="4439605" cy="447446"/>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Transport – Plumpton local network</a:t>
            </a:r>
          </a:p>
        </p:txBody>
      </p:sp>
    </p:spTree>
    <p:extLst>
      <p:ext uri="{BB962C8B-B14F-4D97-AF65-F5344CB8AC3E}">
        <p14:creationId xmlns:p14="http://schemas.microsoft.com/office/powerpoint/2010/main" val="16523003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53" y="288369"/>
            <a:ext cx="2149155"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Town </a:t>
            </a:r>
            <a:r>
              <a:rPr lang="en-AU" b="1" dirty="0">
                <a:effectLst>
                  <a:outerShdw blurRad="38100" dist="38100" dir="2700000" algn="tl">
                    <a:srgbClr val="000000">
                      <a:alpha val="43137"/>
                    </a:srgbClr>
                  </a:outerShdw>
                </a:effectLst>
              </a:rPr>
              <a:t>Centres </a:t>
            </a:r>
          </a:p>
        </p:txBody>
      </p:sp>
      <p:sp>
        <p:nvSpPr>
          <p:cNvPr id="5" name="TextBox 4"/>
          <p:cNvSpPr txBox="1"/>
          <p:nvPr/>
        </p:nvSpPr>
        <p:spPr>
          <a:xfrm>
            <a:off x="356654" y="1046282"/>
            <a:ext cx="3951577" cy="5078313"/>
          </a:xfrm>
          <a:prstGeom prst="rect">
            <a:avLst/>
          </a:prstGeom>
          <a:noFill/>
        </p:spPr>
        <p:txBody>
          <a:bodyPr wrap="square" rtlCol="0">
            <a:spAutoFit/>
          </a:bodyPr>
          <a:lstStyle/>
          <a:p>
            <a:pPr marL="285750" indent="-285750">
              <a:buFont typeface="Wingdings" panose="05000000000000000000" pitchFamily="2" charset="2"/>
              <a:buChar char="§"/>
            </a:pPr>
            <a:endParaRPr lang="en-AU" sz="2000" dirty="0">
              <a:solidFill>
                <a:schemeClr val="bg1"/>
              </a:solidFill>
              <a:latin typeface="+mn-lt"/>
            </a:endParaRPr>
          </a:p>
          <a:p>
            <a:pPr marL="342900" indent="-342900">
              <a:buClr>
                <a:srgbClr val="4BACC6"/>
              </a:buClr>
              <a:buFont typeface="Wingdings" panose="05000000000000000000" pitchFamily="2" charset="2"/>
              <a:buChar char="§"/>
            </a:pPr>
            <a:r>
              <a:rPr lang="en-AU" sz="2000" dirty="0">
                <a:solidFill>
                  <a:schemeClr val="bg1"/>
                </a:solidFill>
                <a:latin typeface="+mn-lt"/>
              </a:rPr>
              <a:t>Town Centres play a critical community building role in new communities</a:t>
            </a:r>
          </a:p>
          <a:p>
            <a:pPr marL="342900" indent="-342900">
              <a:buClr>
                <a:srgbClr val="4BACC6"/>
              </a:buClr>
              <a:buFont typeface="Wingdings" panose="05000000000000000000" pitchFamily="2" charset="2"/>
              <a:buChar char="§"/>
            </a:pPr>
            <a:endParaRPr lang="en-AU" sz="2000" dirty="0">
              <a:solidFill>
                <a:schemeClr val="bg1"/>
              </a:solidFill>
              <a:latin typeface="+mn-lt"/>
            </a:endParaRPr>
          </a:p>
          <a:p>
            <a:pPr marL="342900" lvl="2" indent="-342900">
              <a:lnSpc>
                <a:spcPct val="80000"/>
              </a:lnSpc>
              <a:buClr>
                <a:srgbClr val="4BACC6"/>
              </a:buClr>
              <a:buFont typeface="Wingdings" panose="05000000000000000000" pitchFamily="2" charset="2"/>
              <a:buChar char="§"/>
            </a:pPr>
            <a:r>
              <a:rPr lang="en-AU" sz="2000" dirty="0">
                <a:solidFill>
                  <a:schemeClr val="bg1"/>
                </a:solidFill>
                <a:latin typeface="+mn-lt"/>
              </a:rPr>
              <a:t>They need to be attractive for businesses to invest in and for people to visit, work, learn play and live in as well</a:t>
            </a:r>
          </a:p>
          <a:p>
            <a:pPr marL="342900" lvl="2" indent="-342900">
              <a:lnSpc>
                <a:spcPct val="80000"/>
              </a:lnSpc>
              <a:buClr>
                <a:srgbClr val="4BACC6"/>
              </a:buClr>
              <a:buFont typeface="Wingdings" panose="05000000000000000000" pitchFamily="2" charset="2"/>
              <a:buChar char="§"/>
            </a:pPr>
            <a:endParaRPr lang="en-AU" sz="2000" dirty="0">
              <a:solidFill>
                <a:schemeClr val="bg1"/>
              </a:solidFill>
              <a:latin typeface="+mn-lt"/>
            </a:endParaRPr>
          </a:p>
          <a:p>
            <a:pPr marL="342900" lvl="2" indent="-342900">
              <a:lnSpc>
                <a:spcPct val="80000"/>
              </a:lnSpc>
              <a:buClr>
                <a:srgbClr val="4BACC6"/>
              </a:buClr>
              <a:buFont typeface="Wingdings" panose="05000000000000000000" pitchFamily="2" charset="2"/>
              <a:buChar char="§"/>
            </a:pPr>
            <a:r>
              <a:rPr lang="en-AU" sz="2000" dirty="0">
                <a:solidFill>
                  <a:schemeClr val="bg1"/>
                </a:solidFill>
                <a:latin typeface="+mn-lt"/>
              </a:rPr>
              <a:t>The MPA has undertaken research on the evolution of Town Centres across Metropolitan Melbourne and reviewed recently built centres</a:t>
            </a:r>
          </a:p>
          <a:p>
            <a:pPr marL="342900" lvl="2" indent="-342900">
              <a:lnSpc>
                <a:spcPct val="80000"/>
              </a:lnSpc>
              <a:buClr>
                <a:srgbClr val="4BACC6"/>
              </a:buClr>
              <a:buFont typeface="Wingdings" panose="05000000000000000000" pitchFamily="2" charset="2"/>
              <a:buChar char="§"/>
            </a:pPr>
            <a:endParaRPr lang="en-AU" sz="2000" dirty="0">
              <a:solidFill>
                <a:schemeClr val="bg1"/>
              </a:solidFill>
              <a:latin typeface="+mn-lt"/>
            </a:endParaRPr>
          </a:p>
          <a:p>
            <a:pPr marL="342900" lvl="2" indent="-342900">
              <a:lnSpc>
                <a:spcPct val="80000"/>
              </a:lnSpc>
              <a:buClr>
                <a:srgbClr val="4BACC6"/>
              </a:buClr>
              <a:buFont typeface="Wingdings" panose="05000000000000000000" pitchFamily="2" charset="2"/>
              <a:buChar char="§"/>
            </a:pPr>
            <a:r>
              <a:rPr lang="en-AU" sz="2000" dirty="0">
                <a:solidFill>
                  <a:schemeClr val="bg1"/>
                </a:solidFill>
                <a:latin typeface="+mn-lt"/>
              </a:rPr>
              <a:t>We’ve applied this to our Town Centre Principles and Design Guidelines</a:t>
            </a:r>
          </a:p>
        </p:txBody>
      </p:sp>
      <p:pic>
        <p:nvPicPr>
          <p:cNvPr id="6" name="Picture 5"/>
          <p:cNvPicPr>
            <a:picLocks noChangeAspect="1" noChangeArrowheads="1"/>
          </p:cNvPicPr>
          <p:nvPr/>
        </p:nvPicPr>
        <p:blipFill rotWithShape="1">
          <a:blip r:embed="rId3" cstate="screen"/>
          <a:srcRect t="7118" b="13751"/>
          <a:stretch/>
        </p:blipFill>
        <p:spPr>
          <a:xfrm>
            <a:off x="4749310" y="2059469"/>
            <a:ext cx="6233901" cy="3051937"/>
          </a:xfrm>
          <a:prstGeom prst="rect">
            <a:avLst/>
          </a:prstGeom>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Tree>
    <p:extLst>
      <p:ext uri="{BB962C8B-B14F-4D97-AF65-F5344CB8AC3E}">
        <p14:creationId xmlns:p14="http://schemas.microsoft.com/office/powerpoint/2010/main" val="19498626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53" y="288369"/>
            <a:ext cx="4155189"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Local Town Centres – the goal</a:t>
            </a:r>
          </a:p>
        </p:txBody>
      </p:sp>
      <p:sp>
        <p:nvSpPr>
          <p:cNvPr id="4" name="TextBox 3"/>
          <p:cNvSpPr txBox="1"/>
          <p:nvPr/>
        </p:nvSpPr>
        <p:spPr>
          <a:xfrm>
            <a:off x="356649" y="1942160"/>
            <a:ext cx="3921841" cy="3219343"/>
          </a:xfrm>
          <a:prstGeom prst="rect">
            <a:avLst/>
          </a:prstGeom>
          <a:noFill/>
        </p:spPr>
        <p:txBody>
          <a:bodyPr wrap="square" rtlCol="0">
            <a:spAutoFit/>
          </a:bodyPr>
          <a:lstStyle/>
          <a:p>
            <a:pPr marL="285750" indent="-285750">
              <a:buFont typeface="Wingdings" panose="05000000000000000000" pitchFamily="2" charset="2"/>
              <a:buChar char="§"/>
            </a:pPr>
            <a:endParaRPr lang="en-AU" sz="2000" dirty="0">
              <a:solidFill>
                <a:schemeClr val="bg1"/>
              </a:solidFill>
              <a:latin typeface="+mn-lt"/>
            </a:endParaRPr>
          </a:p>
          <a:p>
            <a:pPr marL="358775" lvl="1" indent="3175">
              <a:buNone/>
            </a:pPr>
            <a:r>
              <a:rPr lang="en-AU" sz="2000" i="1" dirty="0">
                <a:solidFill>
                  <a:schemeClr val="bg1"/>
                </a:solidFill>
                <a:latin typeface="+mn-lt"/>
              </a:rPr>
              <a:t>To create well designed, viable and vibrant </a:t>
            </a:r>
            <a:r>
              <a:rPr lang="en-AU" sz="2000" b="1" i="1" dirty="0">
                <a:solidFill>
                  <a:schemeClr val="bg1"/>
                </a:solidFill>
                <a:latin typeface="+mn-lt"/>
              </a:rPr>
              <a:t>mixed use</a:t>
            </a:r>
            <a:r>
              <a:rPr lang="en-AU" sz="2000" i="1" dirty="0">
                <a:solidFill>
                  <a:schemeClr val="bg1"/>
                </a:solidFill>
                <a:latin typeface="+mn-lt"/>
              </a:rPr>
              <a:t> </a:t>
            </a:r>
            <a:r>
              <a:rPr lang="en-AU" sz="2000" b="1" i="1" dirty="0">
                <a:solidFill>
                  <a:schemeClr val="bg1"/>
                </a:solidFill>
                <a:latin typeface="+mn-lt"/>
              </a:rPr>
              <a:t>major and local town centres</a:t>
            </a:r>
            <a:r>
              <a:rPr lang="en-AU" sz="2000" i="1" dirty="0">
                <a:solidFill>
                  <a:schemeClr val="bg1"/>
                </a:solidFill>
                <a:latin typeface="+mn-lt"/>
              </a:rPr>
              <a:t> as the community and business </a:t>
            </a:r>
            <a:r>
              <a:rPr lang="en-AU" sz="2000" b="1" i="1" dirty="0">
                <a:solidFill>
                  <a:schemeClr val="bg1"/>
                </a:solidFill>
                <a:latin typeface="+mn-lt"/>
              </a:rPr>
              <a:t>focal point, social heart and economic core</a:t>
            </a:r>
            <a:r>
              <a:rPr lang="en-AU" sz="2000" i="1" dirty="0">
                <a:solidFill>
                  <a:schemeClr val="bg1"/>
                </a:solidFill>
                <a:latin typeface="+mn-lt"/>
              </a:rPr>
              <a:t> of the suburbs they serve.</a:t>
            </a:r>
          </a:p>
          <a:p>
            <a:pPr marL="342900" lvl="2" indent="-342900">
              <a:lnSpc>
                <a:spcPct val="80000"/>
              </a:lnSpc>
              <a:buClr>
                <a:srgbClr val="4BACC6"/>
              </a:buClr>
              <a:buFont typeface="Wingdings" panose="05000000000000000000" pitchFamily="2" charset="2"/>
              <a:buChar char="§"/>
            </a:pPr>
            <a:endParaRPr lang="en-AU" sz="2000" dirty="0">
              <a:solidFill>
                <a:schemeClr val="bg1"/>
              </a:solidFill>
              <a:latin typeface="+mn-lt"/>
            </a:endParaRPr>
          </a:p>
          <a:p>
            <a:pPr marL="342900" indent="-342900">
              <a:buClr>
                <a:srgbClr val="4BACC6"/>
              </a:buClr>
              <a:buFont typeface="Wingdings" panose="05000000000000000000" pitchFamily="2" charset="2"/>
              <a:buChar char="§"/>
            </a:pPr>
            <a:endParaRPr lang="en-AU" sz="2000" dirty="0">
              <a:solidFill>
                <a:schemeClr val="bg1"/>
              </a:solidFill>
              <a:latin typeface="+mn-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488" y="636493"/>
            <a:ext cx="6004806" cy="56720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Tree>
    <p:extLst>
      <p:ext uri="{BB962C8B-B14F-4D97-AF65-F5344CB8AC3E}">
        <p14:creationId xmlns:p14="http://schemas.microsoft.com/office/powerpoint/2010/main" val="3363869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4"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761211" y="1432429"/>
            <a:ext cx="7148513" cy="5051425"/>
          </a:xfrm>
        </p:spPr>
      </p:pic>
      <p:sp>
        <p:nvSpPr>
          <p:cNvPr id="5" name="TextBox 4"/>
          <p:cNvSpPr txBox="1"/>
          <p:nvPr/>
        </p:nvSpPr>
        <p:spPr>
          <a:xfrm>
            <a:off x="8185943" y="1503371"/>
            <a:ext cx="2936180" cy="2554545"/>
          </a:xfrm>
          <a:prstGeom prst="rect">
            <a:avLst/>
          </a:prstGeom>
          <a:noFill/>
        </p:spPr>
        <p:txBody>
          <a:bodyPr wrap="square" rtlCol="0">
            <a:spAutoFit/>
          </a:bodyPr>
          <a:lstStyle/>
          <a:p>
            <a:pPr marL="285750" indent="-285750">
              <a:buFont typeface="Arial" panose="020B0604020202020204" pitchFamily="34" charset="0"/>
              <a:buChar char="•"/>
            </a:pPr>
            <a:endParaRPr lang="en-AU" sz="2000" dirty="0">
              <a:solidFill>
                <a:schemeClr val="bg1"/>
              </a:solidFill>
              <a:latin typeface="+mn-lt"/>
            </a:endParaRPr>
          </a:p>
          <a:p>
            <a:pPr marL="342900" indent="-342900">
              <a:buClr>
                <a:srgbClr val="4BACC6"/>
              </a:buClr>
              <a:buFont typeface="Wingdings" panose="05000000000000000000" pitchFamily="2" charset="2"/>
              <a:buChar char="§"/>
            </a:pPr>
            <a:r>
              <a:rPr lang="en-AU" sz="2000" dirty="0">
                <a:solidFill>
                  <a:schemeClr val="bg1"/>
                </a:solidFill>
                <a:latin typeface="+mn-lt"/>
              </a:rPr>
              <a:t>Centre of the West Growth Corridor</a:t>
            </a:r>
          </a:p>
          <a:p>
            <a:pPr marL="342900" indent="-342900">
              <a:buClr>
                <a:srgbClr val="4BACC6"/>
              </a:buClr>
              <a:buFont typeface="Wingdings" panose="05000000000000000000" pitchFamily="2" charset="2"/>
              <a:buChar char="§"/>
            </a:pPr>
            <a:endParaRPr lang="en-AU" sz="2000" dirty="0">
              <a:solidFill>
                <a:schemeClr val="bg1"/>
              </a:solidFill>
              <a:latin typeface="+mn-lt"/>
            </a:endParaRPr>
          </a:p>
          <a:p>
            <a:pPr marL="342900" indent="-342900">
              <a:buClr>
                <a:srgbClr val="4BACC6"/>
              </a:buClr>
              <a:buFont typeface="Wingdings" panose="05000000000000000000" pitchFamily="2" charset="2"/>
              <a:buChar char="§"/>
            </a:pPr>
            <a:r>
              <a:rPr lang="en-AU" sz="2000" dirty="0">
                <a:solidFill>
                  <a:schemeClr val="bg1"/>
                </a:solidFill>
                <a:latin typeface="+mn-lt"/>
              </a:rPr>
              <a:t>Infill area between Caroline </a:t>
            </a:r>
            <a:r>
              <a:rPr lang="en-AU" sz="2000" dirty="0" smtClean="0">
                <a:solidFill>
                  <a:schemeClr val="bg1"/>
                </a:solidFill>
                <a:latin typeface="+mn-lt"/>
              </a:rPr>
              <a:t>Springs, </a:t>
            </a:r>
            <a:r>
              <a:rPr lang="en-AU" sz="2000" dirty="0">
                <a:solidFill>
                  <a:schemeClr val="bg1"/>
                </a:solidFill>
                <a:latin typeface="+mn-lt"/>
              </a:rPr>
              <a:t>Taylors Hill West and Rockbank North</a:t>
            </a:r>
            <a:endParaRPr lang="en-US" sz="2000" dirty="0">
              <a:solidFill>
                <a:schemeClr val="bg1"/>
              </a:solidFill>
              <a:latin typeface="+mn-lt"/>
            </a:endParaRPr>
          </a:p>
        </p:txBody>
      </p:sp>
      <p:grpSp>
        <p:nvGrpSpPr>
          <p:cNvPr id="20" name="Group 19"/>
          <p:cNvGrpSpPr/>
          <p:nvPr/>
        </p:nvGrpSpPr>
        <p:grpSpPr>
          <a:xfrm>
            <a:off x="2564407" y="2721769"/>
            <a:ext cx="925240" cy="631757"/>
            <a:chOff x="2207376" y="2721769"/>
            <a:chExt cx="925240" cy="631757"/>
          </a:xfrm>
        </p:grpSpPr>
        <p:sp>
          <p:nvSpPr>
            <p:cNvPr id="11" name="Freeform 10"/>
            <p:cNvSpPr/>
            <p:nvPr/>
          </p:nvSpPr>
          <p:spPr>
            <a:xfrm>
              <a:off x="2393156" y="2721769"/>
              <a:ext cx="166688" cy="435769"/>
            </a:xfrm>
            <a:custGeom>
              <a:avLst/>
              <a:gdLst>
                <a:gd name="connsiteX0" fmla="*/ 85725 w 166688"/>
                <a:gd name="connsiteY0" fmla="*/ 0 h 383382"/>
                <a:gd name="connsiteX1" fmla="*/ 35719 w 166688"/>
                <a:gd name="connsiteY1" fmla="*/ 7144 h 383382"/>
                <a:gd name="connsiteX2" fmla="*/ 45244 w 166688"/>
                <a:gd name="connsiteY2" fmla="*/ 114300 h 383382"/>
                <a:gd name="connsiteX3" fmla="*/ 26194 w 166688"/>
                <a:gd name="connsiteY3" fmla="*/ 114300 h 383382"/>
                <a:gd name="connsiteX4" fmla="*/ 16669 w 166688"/>
                <a:gd name="connsiteY4" fmla="*/ 195263 h 383382"/>
                <a:gd name="connsiteX5" fmla="*/ 9525 w 166688"/>
                <a:gd name="connsiteY5" fmla="*/ 226219 h 383382"/>
                <a:gd name="connsiteX6" fmla="*/ 0 w 166688"/>
                <a:gd name="connsiteY6" fmla="*/ 328613 h 383382"/>
                <a:gd name="connsiteX7" fmla="*/ 80963 w 166688"/>
                <a:gd name="connsiteY7" fmla="*/ 347663 h 383382"/>
                <a:gd name="connsiteX8" fmla="*/ 166688 w 166688"/>
                <a:gd name="connsiteY8" fmla="*/ 383382 h 383382"/>
                <a:gd name="connsiteX9" fmla="*/ 164307 w 166688"/>
                <a:gd name="connsiteY9" fmla="*/ 321469 h 383382"/>
                <a:gd name="connsiteX10" fmla="*/ 123825 w 166688"/>
                <a:gd name="connsiteY10" fmla="*/ 304800 h 383382"/>
                <a:gd name="connsiteX11" fmla="*/ 123825 w 166688"/>
                <a:gd name="connsiteY11" fmla="*/ 259557 h 383382"/>
                <a:gd name="connsiteX12" fmla="*/ 164307 w 166688"/>
                <a:gd name="connsiteY12" fmla="*/ 259557 h 383382"/>
                <a:gd name="connsiteX13" fmla="*/ 154782 w 166688"/>
                <a:gd name="connsiteY13" fmla="*/ 138113 h 383382"/>
                <a:gd name="connsiteX14" fmla="*/ 85725 w 166688"/>
                <a:gd name="connsiteY14" fmla="*/ 133350 h 383382"/>
                <a:gd name="connsiteX15" fmla="*/ 85725 w 166688"/>
                <a:gd name="connsiteY15" fmla="*/ 0 h 38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688" h="383382">
                  <a:moveTo>
                    <a:pt x="85725" y="0"/>
                  </a:moveTo>
                  <a:lnTo>
                    <a:pt x="35719" y="7144"/>
                  </a:lnTo>
                  <a:lnTo>
                    <a:pt x="45244" y="114300"/>
                  </a:lnTo>
                  <a:lnTo>
                    <a:pt x="26194" y="114300"/>
                  </a:lnTo>
                  <a:lnTo>
                    <a:pt x="16669" y="195263"/>
                  </a:lnTo>
                  <a:lnTo>
                    <a:pt x="9525" y="226219"/>
                  </a:lnTo>
                  <a:lnTo>
                    <a:pt x="0" y="328613"/>
                  </a:lnTo>
                  <a:lnTo>
                    <a:pt x="80963" y="347663"/>
                  </a:lnTo>
                  <a:lnTo>
                    <a:pt x="166688" y="383382"/>
                  </a:lnTo>
                  <a:cubicBezTo>
                    <a:pt x="165894" y="362744"/>
                    <a:pt x="165101" y="342107"/>
                    <a:pt x="164307" y="321469"/>
                  </a:cubicBezTo>
                  <a:lnTo>
                    <a:pt x="123825" y="304800"/>
                  </a:lnTo>
                  <a:lnTo>
                    <a:pt x="123825" y="259557"/>
                  </a:lnTo>
                  <a:lnTo>
                    <a:pt x="164307" y="259557"/>
                  </a:lnTo>
                  <a:lnTo>
                    <a:pt x="154782" y="138113"/>
                  </a:lnTo>
                  <a:lnTo>
                    <a:pt x="85725" y="133350"/>
                  </a:lnTo>
                  <a:lnTo>
                    <a:pt x="85725" y="0"/>
                  </a:lnTo>
                  <a:close/>
                </a:path>
              </a:pathLst>
            </a:custGeom>
            <a:solidFill>
              <a:srgbClr val="92D050">
                <a:alpha val="51000"/>
              </a:srgb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88394" y="2733675"/>
              <a:ext cx="42862" cy="357188"/>
            </a:xfrm>
            <a:custGeom>
              <a:avLst/>
              <a:gdLst>
                <a:gd name="connsiteX0" fmla="*/ 40481 w 42862"/>
                <a:gd name="connsiteY0" fmla="*/ 0 h 357188"/>
                <a:gd name="connsiteX1" fmla="*/ 42862 w 42862"/>
                <a:gd name="connsiteY1" fmla="*/ 116681 h 357188"/>
                <a:gd name="connsiteX2" fmla="*/ 16669 w 42862"/>
                <a:gd name="connsiteY2" fmla="*/ 116681 h 357188"/>
                <a:gd name="connsiteX3" fmla="*/ 0 w 42862"/>
                <a:gd name="connsiteY3" fmla="*/ 357188 h 357188"/>
              </a:gdLst>
              <a:ahLst/>
              <a:cxnLst>
                <a:cxn ang="0">
                  <a:pos x="connsiteX0" y="connsiteY0"/>
                </a:cxn>
                <a:cxn ang="0">
                  <a:pos x="connsiteX1" y="connsiteY1"/>
                </a:cxn>
                <a:cxn ang="0">
                  <a:pos x="connsiteX2" y="connsiteY2"/>
                </a:cxn>
                <a:cxn ang="0">
                  <a:pos x="connsiteX3" y="connsiteY3"/>
                </a:cxn>
              </a:cxnLst>
              <a:rect l="l" t="t" r="r" b="b"/>
              <a:pathLst>
                <a:path w="42862" h="357188">
                  <a:moveTo>
                    <a:pt x="40481" y="0"/>
                  </a:moveTo>
                  <a:cubicBezTo>
                    <a:pt x="41275" y="38894"/>
                    <a:pt x="42068" y="77787"/>
                    <a:pt x="42862" y="116681"/>
                  </a:cubicBezTo>
                  <a:lnTo>
                    <a:pt x="16669" y="116681"/>
                  </a:lnTo>
                  <a:lnTo>
                    <a:pt x="0" y="357188"/>
                  </a:lnTo>
                </a:path>
              </a:pathLst>
            </a:custGeom>
            <a:noFill/>
            <a:ln w="127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7376" y="2938028"/>
              <a:ext cx="925240" cy="415498"/>
            </a:xfrm>
            <a:prstGeom prst="rect">
              <a:avLst/>
            </a:prstGeom>
            <a:noFill/>
          </p:spPr>
          <p:txBody>
            <a:bodyPr wrap="square" rtlCol="0">
              <a:spAutoFit/>
            </a:bodyPr>
            <a:lstStyle/>
            <a:p>
              <a:r>
                <a:rPr lang="en-AU" sz="1050" b="1" dirty="0">
                  <a:solidFill>
                    <a:schemeClr val="bg1"/>
                  </a:solidFill>
                  <a:latin typeface="+mn-lt"/>
                </a:rPr>
                <a:t>Caroline Springs</a:t>
              </a:r>
              <a:endParaRPr lang="en-US" sz="1050" b="1" dirty="0">
                <a:solidFill>
                  <a:schemeClr val="bg1"/>
                </a:solidFill>
                <a:latin typeface="+mn-lt"/>
              </a:endParaRPr>
            </a:p>
          </p:txBody>
        </p:sp>
      </p:grpSp>
      <p:grpSp>
        <p:nvGrpSpPr>
          <p:cNvPr id="16" name="Group 15"/>
          <p:cNvGrpSpPr/>
          <p:nvPr/>
        </p:nvGrpSpPr>
        <p:grpSpPr>
          <a:xfrm>
            <a:off x="1544816" y="2358655"/>
            <a:ext cx="817303" cy="536944"/>
            <a:chOff x="2588973" y="2525342"/>
            <a:chExt cx="817040" cy="536944"/>
          </a:xfrm>
        </p:grpSpPr>
        <p:sp>
          <p:nvSpPr>
            <p:cNvPr id="9" name="Freeform 8"/>
            <p:cNvSpPr/>
            <p:nvPr/>
          </p:nvSpPr>
          <p:spPr>
            <a:xfrm>
              <a:off x="2603050" y="2525342"/>
              <a:ext cx="533400" cy="528637"/>
            </a:xfrm>
            <a:custGeom>
              <a:avLst/>
              <a:gdLst>
                <a:gd name="connsiteX0" fmla="*/ 500063 w 504825"/>
                <a:gd name="connsiteY0" fmla="*/ 45243 h 531018"/>
                <a:gd name="connsiteX1" fmla="*/ 133350 w 504825"/>
                <a:gd name="connsiteY1" fmla="*/ 0 h 531018"/>
                <a:gd name="connsiteX2" fmla="*/ 133350 w 504825"/>
                <a:gd name="connsiteY2" fmla="*/ 109537 h 531018"/>
                <a:gd name="connsiteX3" fmla="*/ 54769 w 504825"/>
                <a:gd name="connsiteY3" fmla="*/ 109537 h 531018"/>
                <a:gd name="connsiteX4" fmla="*/ 35719 w 504825"/>
                <a:gd name="connsiteY4" fmla="*/ 354806 h 531018"/>
                <a:gd name="connsiteX5" fmla="*/ 2381 w 504825"/>
                <a:gd name="connsiteY5" fmla="*/ 373856 h 531018"/>
                <a:gd name="connsiteX6" fmla="*/ 0 w 504825"/>
                <a:gd name="connsiteY6" fmla="*/ 397668 h 531018"/>
                <a:gd name="connsiteX7" fmla="*/ 26194 w 504825"/>
                <a:gd name="connsiteY7" fmla="*/ 411956 h 531018"/>
                <a:gd name="connsiteX8" fmla="*/ 50006 w 504825"/>
                <a:gd name="connsiteY8" fmla="*/ 411956 h 531018"/>
                <a:gd name="connsiteX9" fmla="*/ 73819 w 504825"/>
                <a:gd name="connsiteY9" fmla="*/ 414337 h 531018"/>
                <a:gd name="connsiteX10" fmla="*/ 123825 w 504825"/>
                <a:gd name="connsiteY10" fmla="*/ 509587 h 531018"/>
                <a:gd name="connsiteX11" fmla="*/ 197644 w 504825"/>
                <a:gd name="connsiteY11" fmla="*/ 531018 h 531018"/>
                <a:gd name="connsiteX12" fmla="*/ 342900 w 504825"/>
                <a:gd name="connsiteY12" fmla="*/ 490537 h 531018"/>
                <a:gd name="connsiteX13" fmla="*/ 364331 w 504825"/>
                <a:gd name="connsiteY13" fmla="*/ 316706 h 531018"/>
                <a:gd name="connsiteX14" fmla="*/ 478631 w 504825"/>
                <a:gd name="connsiteY14" fmla="*/ 311943 h 531018"/>
                <a:gd name="connsiteX15" fmla="*/ 504825 w 504825"/>
                <a:gd name="connsiteY15" fmla="*/ 207168 h 531018"/>
                <a:gd name="connsiteX16" fmla="*/ 438150 w 504825"/>
                <a:gd name="connsiteY16" fmla="*/ 190500 h 531018"/>
                <a:gd name="connsiteX17" fmla="*/ 500063 w 504825"/>
                <a:gd name="connsiteY17" fmla="*/ 45243 h 5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4825" h="531018">
                  <a:moveTo>
                    <a:pt x="500063" y="45243"/>
                  </a:moveTo>
                  <a:lnTo>
                    <a:pt x="133350" y="0"/>
                  </a:lnTo>
                  <a:lnTo>
                    <a:pt x="133350" y="109537"/>
                  </a:lnTo>
                  <a:lnTo>
                    <a:pt x="54769" y="109537"/>
                  </a:lnTo>
                  <a:lnTo>
                    <a:pt x="35719" y="354806"/>
                  </a:lnTo>
                  <a:lnTo>
                    <a:pt x="2381" y="373856"/>
                  </a:lnTo>
                  <a:lnTo>
                    <a:pt x="0" y="397668"/>
                  </a:lnTo>
                  <a:lnTo>
                    <a:pt x="26194" y="411956"/>
                  </a:lnTo>
                  <a:lnTo>
                    <a:pt x="50006" y="411956"/>
                  </a:lnTo>
                  <a:lnTo>
                    <a:pt x="73819" y="414337"/>
                  </a:lnTo>
                  <a:lnTo>
                    <a:pt x="123825" y="509587"/>
                  </a:lnTo>
                  <a:lnTo>
                    <a:pt x="197644" y="531018"/>
                  </a:lnTo>
                  <a:lnTo>
                    <a:pt x="342900" y="490537"/>
                  </a:lnTo>
                  <a:lnTo>
                    <a:pt x="364331" y="316706"/>
                  </a:lnTo>
                  <a:lnTo>
                    <a:pt x="478631" y="311943"/>
                  </a:lnTo>
                  <a:lnTo>
                    <a:pt x="504825" y="207168"/>
                  </a:lnTo>
                  <a:lnTo>
                    <a:pt x="438150" y="190500"/>
                  </a:lnTo>
                  <a:lnTo>
                    <a:pt x="500063" y="45243"/>
                  </a:lnTo>
                  <a:close/>
                </a:path>
              </a:pathLst>
            </a:custGeom>
            <a:solidFill>
              <a:srgbClr val="92D050">
                <a:alpha val="51000"/>
              </a:srgb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88973" y="2630446"/>
              <a:ext cx="817040" cy="253916"/>
            </a:xfrm>
            <a:prstGeom prst="rect">
              <a:avLst/>
            </a:prstGeom>
            <a:noFill/>
          </p:spPr>
          <p:txBody>
            <a:bodyPr wrap="square" rtlCol="0">
              <a:spAutoFit/>
            </a:bodyPr>
            <a:lstStyle/>
            <a:p>
              <a:r>
                <a:rPr lang="en-AU" sz="1050" b="1" dirty="0">
                  <a:solidFill>
                    <a:schemeClr val="bg1"/>
                  </a:solidFill>
                  <a:latin typeface="+mn-lt"/>
                </a:rPr>
                <a:t>Melton</a:t>
              </a:r>
              <a:endParaRPr lang="en-US" sz="1050" b="1" dirty="0">
                <a:solidFill>
                  <a:schemeClr val="bg1"/>
                </a:solidFill>
                <a:latin typeface="+mn-lt"/>
              </a:endParaRPr>
            </a:p>
          </p:txBody>
        </p:sp>
        <p:sp>
          <p:nvSpPr>
            <p:cNvPr id="12" name="Freeform 11"/>
            <p:cNvSpPr/>
            <p:nvPr/>
          </p:nvSpPr>
          <p:spPr>
            <a:xfrm>
              <a:off x="2823315" y="2743199"/>
              <a:ext cx="313135" cy="319087"/>
            </a:xfrm>
            <a:custGeom>
              <a:avLst/>
              <a:gdLst>
                <a:gd name="connsiteX0" fmla="*/ 0 w 302419"/>
                <a:gd name="connsiteY0" fmla="*/ 316707 h 316707"/>
                <a:gd name="connsiteX1" fmla="*/ 150019 w 302419"/>
                <a:gd name="connsiteY1" fmla="*/ 266700 h 316707"/>
                <a:gd name="connsiteX2" fmla="*/ 166688 w 302419"/>
                <a:gd name="connsiteY2" fmla="*/ 107157 h 316707"/>
                <a:gd name="connsiteX3" fmla="*/ 280988 w 302419"/>
                <a:gd name="connsiteY3" fmla="*/ 85725 h 316707"/>
                <a:gd name="connsiteX4" fmla="*/ 302419 w 302419"/>
                <a:gd name="connsiteY4" fmla="*/ 0 h 316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19" h="316707">
                  <a:moveTo>
                    <a:pt x="0" y="316707"/>
                  </a:moveTo>
                  <a:lnTo>
                    <a:pt x="150019" y="266700"/>
                  </a:lnTo>
                  <a:lnTo>
                    <a:pt x="166688" y="107157"/>
                  </a:lnTo>
                  <a:lnTo>
                    <a:pt x="280988" y="85725"/>
                  </a:lnTo>
                  <a:lnTo>
                    <a:pt x="302419" y="0"/>
                  </a:lnTo>
                </a:path>
              </a:pathLst>
            </a:custGeom>
            <a:noFill/>
            <a:ln w="12700">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787344" y="2752724"/>
            <a:ext cx="1014119" cy="435921"/>
            <a:chOff x="1430313" y="2752724"/>
            <a:chExt cx="1014119" cy="435921"/>
          </a:xfrm>
        </p:grpSpPr>
        <p:sp>
          <p:nvSpPr>
            <p:cNvPr id="18" name="Freeform 17"/>
            <p:cNvSpPr/>
            <p:nvPr/>
          </p:nvSpPr>
          <p:spPr>
            <a:xfrm>
              <a:off x="1952625" y="2752724"/>
              <a:ext cx="159544" cy="240507"/>
            </a:xfrm>
            <a:custGeom>
              <a:avLst/>
              <a:gdLst>
                <a:gd name="connsiteX0" fmla="*/ 159544 w 159544"/>
                <a:gd name="connsiteY0" fmla="*/ 240507 h 240507"/>
                <a:gd name="connsiteX1" fmla="*/ 159544 w 159544"/>
                <a:gd name="connsiteY1" fmla="*/ 0 h 240507"/>
                <a:gd name="connsiteX2" fmla="*/ 0 w 159544"/>
                <a:gd name="connsiteY2" fmla="*/ 0 h 240507"/>
                <a:gd name="connsiteX3" fmla="*/ 0 w 159544"/>
                <a:gd name="connsiteY3" fmla="*/ 121444 h 240507"/>
                <a:gd name="connsiteX4" fmla="*/ 159544 w 159544"/>
                <a:gd name="connsiteY4" fmla="*/ 240507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44" h="240507">
                  <a:moveTo>
                    <a:pt x="159544" y="240507"/>
                  </a:moveTo>
                  <a:lnTo>
                    <a:pt x="159544" y="0"/>
                  </a:lnTo>
                  <a:lnTo>
                    <a:pt x="0" y="0"/>
                  </a:lnTo>
                  <a:lnTo>
                    <a:pt x="0" y="121444"/>
                  </a:lnTo>
                  <a:lnTo>
                    <a:pt x="159544" y="240507"/>
                  </a:lnTo>
                  <a:close/>
                </a:path>
              </a:pathLst>
            </a:custGeom>
            <a:solidFill>
              <a:srgbClr val="92D050">
                <a:alpha val="51000"/>
              </a:srgb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430313" y="2773147"/>
              <a:ext cx="1014119" cy="415498"/>
            </a:xfrm>
            <a:prstGeom prst="rect">
              <a:avLst/>
            </a:prstGeom>
            <a:noFill/>
          </p:spPr>
          <p:txBody>
            <a:bodyPr wrap="square" rtlCol="0">
              <a:spAutoFit/>
            </a:bodyPr>
            <a:lstStyle/>
            <a:p>
              <a:pPr algn="ctr"/>
              <a:r>
                <a:rPr lang="en-AU" sz="1050" b="1" dirty="0">
                  <a:solidFill>
                    <a:schemeClr val="bg1"/>
                  </a:solidFill>
                  <a:latin typeface="+mn-lt"/>
                </a:rPr>
                <a:t>Rockbank</a:t>
              </a:r>
            </a:p>
            <a:p>
              <a:pPr algn="ctr"/>
              <a:r>
                <a:rPr lang="en-AU" sz="1050" b="1" dirty="0">
                  <a:solidFill>
                    <a:schemeClr val="bg1"/>
                  </a:solidFill>
                  <a:latin typeface="+mn-lt"/>
                </a:rPr>
                <a:t>North</a:t>
              </a:r>
              <a:endParaRPr lang="en-US" sz="1050" b="1" dirty="0">
                <a:solidFill>
                  <a:schemeClr val="bg1"/>
                </a:solidFill>
                <a:latin typeface="+mn-lt"/>
              </a:endParaRPr>
            </a:p>
          </p:txBody>
        </p:sp>
      </p:grpSp>
      <p:sp>
        <p:nvSpPr>
          <p:cNvPr id="23" name="Title 1"/>
          <p:cNvSpPr txBox="1">
            <a:spLocks/>
          </p:cNvSpPr>
          <p:nvPr/>
        </p:nvSpPr>
        <p:spPr>
          <a:xfrm>
            <a:off x="356651" y="288369"/>
            <a:ext cx="8164779"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Plumpton and Kororoit PSPs are at the next development front</a:t>
            </a:r>
          </a:p>
        </p:txBody>
      </p:sp>
      <p:sp>
        <p:nvSpPr>
          <p:cNvPr id="2" name="Rounded Rectangle 1"/>
          <p:cNvSpPr/>
          <p:nvPr/>
        </p:nvSpPr>
        <p:spPr>
          <a:xfrm>
            <a:off x="2697192" y="2350359"/>
            <a:ext cx="1384456" cy="226800"/>
          </a:xfrm>
          <a:prstGeom prst="roundRect">
            <a:avLst/>
          </a:prstGeom>
          <a:solidFill>
            <a:srgbClr val="00B4B0"/>
          </a:solidFill>
          <a:ln w="25400">
            <a:solidFill>
              <a:srgbClr val="03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smtClean="0">
                <a:solidFill>
                  <a:schemeClr val="bg1"/>
                </a:solidFill>
              </a:rPr>
              <a:t>Plumpton &amp; </a:t>
            </a:r>
            <a:r>
              <a:rPr lang="en-AU" sz="1050" b="1" dirty="0" err="1" smtClean="0">
                <a:solidFill>
                  <a:schemeClr val="bg1"/>
                </a:solidFill>
              </a:rPr>
              <a:t>Kororoit</a:t>
            </a:r>
            <a:endParaRPr lang="en-AU" sz="1050" b="1" dirty="0">
              <a:solidFill>
                <a:schemeClr val="bg1"/>
              </a:solidFill>
            </a:endParaRPr>
          </a:p>
        </p:txBody>
      </p:sp>
      <p:sp>
        <p:nvSpPr>
          <p:cNvPr id="17" name="Rounded Rectangle 16"/>
          <p:cNvSpPr/>
          <p:nvPr/>
        </p:nvSpPr>
        <p:spPr>
          <a:xfrm>
            <a:off x="4303572" y="3186199"/>
            <a:ext cx="1189047" cy="230400"/>
          </a:xfrm>
          <a:prstGeom prst="roundRect">
            <a:avLst/>
          </a:prstGeom>
          <a:solidFill>
            <a:srgbClr val="00B4B0"/>
          </a:solidFill>
          <a:ln w="25400">
            <a:solidFill>
              <a:srgbClr val="03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Melbourne CBD</a:t>
            </a:r>
          </a:p>
        </p:txBody>
      </p:sp>
      <p:sp>
        <p:nvSpPr>
          <p:cNvPr id="22" name="Rounded Rectangle 21"/>
          <p:cNvSpPr/>
          <p:nvPr/>
        </p:nvSpPr>
        <p:spPr>
          <a:xfrm>
            <a:off x="5865673" y="4528165"/>
            <a:ext cx="883470" cy="230400"/>
          </a:xfrm>
          <a:prstGeom prst="roundRect">
            <a:avLst/>
          </a:prstGeom>
          <a:solidFill>
            <a:srgbClr val="00B4B0"/>
          </a:solidFill>
          <a:ln w="25400">
            <a:solidFill>
              <a:srgbClr val="0359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Dandenong</a:t>
            </a:r>
          </a:p>
        </p:txBody>
      </p:sp>
      <p:sp>
        <p:nvSpPr>
          <p:cNvPr id="3" name="Rounded Rectangle 2"/>
          <p:cNvSpPr/>
          <p:nvPr/>
        </p:nvSpPr>
        <p:spPr>
          <a:xfrm rot="1647934">
            <a:off x="3497435" y="3107280"/>
            <a:ext cx="576424" cy="174636"/>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effectLst>
                  <a:outerShdw blurRad="38100" dist="38100" dir="2700000" algn="tl">
                    <a:srgbClr val="000000">
                      <a:alpha val="43137"/>
                    </a:srgbClr>
                  </a:outerShdw>
                </a:effectLst>
              </a:rPr>
              <a:t>26km</a:t>
            </a:r>
          </a:p>
        </p:txBody>
      </p:sp>
      <p:sp>
        <p:nvSpPr>
          <p:cNvPr id="24" name="Rounded Rectangle 23"/>
          <p:cNvSpPr/>
          <p:nvPr/>
        </p:nvSpPr>
        <p:spPr>
          <a:xfrm rot="2453772">
            <a:off x="5105614" y="4305118"/>
            <a:ext cx="564924" cy="174636"/>
          </a:xfrm>
          <a:prstGeom prst="round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effectLst>
                  <a:outerShdw blurRad="38100" dist="38100" dir="2700000" algn="tl">
                    <a:srgbClr val="000000">
                      <a:alpha val="43137"/>
                    </a:srgbClr>
                  </a:outerShdw>
                </a:effectLst>
              </a:rPr>
              <a:t>30km</a:t>
            </a:r>
          </a:p>
        </p:txBody>
      </p:sp>
    </p:spTree>
    <p:extLst>
      <p:ext uri="{BB962C8B-B14F-4D97-AF65-F5344CB8AC3E}">
        <p14:creationId xmlns:p14="http://schemas.microsoft.com/office/powerpoint/2010/main" val="369214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653" y="1449157"/>
            <a:ext cx="11037252" cy="4708981"/>
          </a:xfrm>
          <a:prstGeom prst="rect">
            <a:avLst/>
          </a:prstGeom>
          <a:noFill/>
        </p:spPr>
        <p:txBody>
          <a:bodyPr wrap="square" rtlCol="0">
            <a:spAutoFit/>
          </a:bodyPr>
          <a:lstStyle/>
          <a:p>
            <a:pPr marL="514350" indent="-514350">
              <a:spcBef>
                <a:spcPts val="800"/>
              </a:spcBef>
              <a:buFont typeface="+mj-lt"/>
              <a:buAutoNum type="arabicPeriod"/>
            </a:pPr>
            <a:r>
              <a:rPr lang="en-AU" sz="2400" b="1" dirty="0">
                <a:solidFill>
                  <a:schemeClr val="bg1"/>
                </a:solidFill>
                <a:latin typeface="+mn-lt"/>
              </a:rPr>
              <a:t>Local Town Centre as a focus of the community </a:t>
            </a:r>
            <a:r>
              <a:rPr lang="en-AU" sz="1700" dirty="0">
                <a:solidFill>
                  <a:schemeClr val="bg1"/>
                </a:solidFill>
                <a:latin typeface="+mn-lt"/>
              </a:rPr>
              <a:t>(~1 per </a:t>
            </a:r>
            <a:r>
              <a:rPr lang="en-AU" sz="1700" dirty="0" err="1">
                <a:solidFill>
                  <a:schemeClr val="bg1"/>
                </a:solidFill>
                <a:latin typeface="+mn-lt"/>
              </a:rPr>
              <a:t>sq</a:t>
            </a:r>
            <a:r>
              <a:rPr lang="en-AU" sz="1700" dirty="0">
                <a:solidFill>
                  <a:schemeClr val="bg1"/>
                </a:solidFill>
                <a:latin typeface="+mn-lt"/>
              </a:rPr>
              <a:t> mile on the established grid system)</a:t>
            </a:r>
          </a:p>
          <a:p>
            <a:pPr marL="514350" indent="-514350">
              <a:spcBef>
                <a:spcPts val="800"/>
              </a:spcBef>
              <a:buAutoNum type="arabicPeriod"/>
            </a:pPr>
            <a:r>
              <a:rPr lang="en-AU" sz="2400" b="1" dirty="0">
                <a:solidFill>
                  <a:schemeClr val="bg1"/>
                </a:solidFill>
                <a:latin typeface="+mn-lt"/>
              </a:rPr>
              <a:t>Connector street intersection </a:t>
            </a:r>
          </a:p>
          <a:p>
            <a:pPr marL="514350" indent="-514350">
              <a:spcBef>
                <a:spcPts val="800"/>
              </a:spcBef>
              <a:buAutoNum type="arabicPeriod"/>
            </a:pPr>
            <a:r>
              <a:rPr lang="en-AU" sz="2400" b="1" dirty="0">
                <a:solidFill>
                  <a:schemeClr val="bg1"/>
                </a:solidFill>
                <a:latin typeface="+mn-lt"/>
              </a:rPr>
              <a:t>Walkable catchment </a:t>
            </a:r>
            <a:r>
              <a:rPr lang="en-AU" sz="1700" dirty="0">
                <a:solidFill>
                  <a:schemeClr val="bg1"/>
                </a:solidFill>
                <a:latin typeface="+mn-lt"/>
              </a:rPr>
              <a:t>(80-90% within 1 km)</a:t>
            </a:r>
          </a:p>
          <a:p>
            <a:pPr marL="514350" indent="-514350">
              <a:spcBef>
                <a:spcPts val="800"/>
              </a:spcBef>
              <a:buAutoNum type="arabicPeriod"/>
            </a:pPr>
            <a:r>
              <a:rPr lang="en-AU" sz="2400" b="1" dirty="0">
                <a:solidFill>
                  <a:schemeClr val="bg1"/>
                </a:solidFill>
                <a:latin typeface="+mn-lt"/>
              </a:rPr>
              <a:t>Full range of local services</a:t>
            </a:r>
            <a:endParaRPr lang="en-AU" sz="1700" dirty="0">
              <a:solidFill>
                <a:schemeClr val="bg1"/>
              </a:solidFill>
              <a:latin typeface="+mn-lt"/>
            </a:endParaRPr>
          </a:p>
          <a:p>
            <a:pPr marL="514350" indent="-514350">
              <a:spcBef>
                <a:spcPts val="800"/>
              </a:spcBef>
              <a:buAutoNum type="arabicPeriod"/>
            </a:pPr>
            <a:r>
              <a:rPr lang="en-AU" sz="2400" b="1" dirty="0">
                <a:solidFill>
                  <a:schemeClr val="bg1"/>
                </a:solidFill>
                <a:latin typeface="+mn-lt"/>
              </a:rPr>
              <a:t>Public space as the heart </a:t>
            </a:r>
          </a:p>
          <a:p>
            <a:pPr marL="514350" indent="-514350">
              <a:spcBef>
                <a:spcPts val="800"/>
              </a:spcBef>
              <a:buAutoNum type="arabicPeriod"/>
            </a:pPr>
            <a:r>
              <a:rPr lang="en-AU" sz="2400" b="1" dirty="0">
                <a:solidFill>
                  <a:schemeClr val="bg1"/>
                </a:solidFill>
                <a:latin typeface="+mn-lt"/>
              </a:rPr>
              <a:t>Local employment and service opportunities</a:t>
            </a:r>
          </a:p>
          <a:p>
            <a:pPr marL="514350" indent="-514350">
              <a:spcBef>
                <a:spcPts val="800"/>
              </a:spcBef>
              <a:buAutoNum type="arabicPeriod"/>
            </a:pPr>
            <a:r>
              <a:rPr lang="en-AU" sz="2400" b="1" dirty="0">
                <a:solidFill>
                  <a:schemeClr val="bg1"/>
                </a:solidFill>
                <a:latin typeface="+mn-lt"/>
              </a:rPr>
              <a:t>Range of housing options</a:t>
            </a:r>
          </a:p>
          <a:p>
            <a:pPr marL="514350" indent="-514350">
              <a:spcBef>
                <a:spcPts val="800"/>
              </a:spcBef>
              <a:buAutoNum type="arabicPeriod"/>
            </a:pPr>
            <a:r>
              <a:rPr lang="en-AU" sz="2400" b="1" dirty="0">
                <a:solidFill>
                  <a:schemeClr val="bg1"/>
                </a:solidFill>
                <a:latin typeface="+mn-lt"/>
              </a:rPr>
              <a:t>Pedestrian friendly and accessible</a:t>
            </a:r>
            <a:endParaRPr lang="en-AU" sz="1700" dirty="0">
              <a:solidFill>
                <a:schemeClr val="bg1"/>
              </a:solidFill>
              <a:latin typeface="+mn-lt"/>
            </a:endParaRPr>
          </a:p>
          <a:p>
            <a:pPr marL="514350" indent="-514350">
              <a:spcBef>
                <a:spcPts val="800"/>
              </a:spcBef>
              <a:buAutoNum type="arabicPeriod"/>
            </a:pPr>
            <a:r>
              <a:rPr lang="en-AU" sz="2400" b="1" dirty="0">
                <a:solidFill>
                  <a:schemeClr val="bg1"/>
                </a:solidFill>
                <a:latin typeface="+mn-lt"/>
              </a:rPr>
              <a:t>Sense of place</a:t>
            </a:r>
            <a:r>
              <a:rPr lang="en-AU" sz="1700" dirty="0">
                <a:solidFill>
                  <a:schemeClr val="bg1"/>
                </a:solidFill>
                <a:latin typeface="+mn-lt"/>
              </a:rPr>
              <a:t> </a:t>
            </a:r>
          </a:p>
          <a:p>
            <a:pPr marL="514350" indent="-514350">
              <a:spcBef>
                <a:spcPts val="800"/>
              </a:spcBef>
              <a:buAutoNum type="arabicPeriod"/>
            </a:pPr>
            <a:r>
              <a:rPr lang="en-AU" sz="2400" b="1" dirty="0">
                <a:solidFill>
                  <a:schemeClr val="bg1"/>
                </a:solidFill>
                <a:latin typeface="+mn-lt"/>
              </a:rPr>
              <a:t>Localisation, sustainability and adaptability</a:t>
            </a:r>
          </a:p>
        </p:txBody>
      </p:sp>
      <p:sp>
        <p:nvSpPr>
          <p:cNvPr id="7" name="Title 1"/>
          <p:cNvSpPr txBox="1">
            <a:spLocks/>
          </p:cNvSpPr>
          <p:nvPr/>
        </p:nvSpPr>
        <p:spPr>
          <a:xfrm>
            <a:off x="356653" y="288369"/>
            <a:ext cx="2831715"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10 Key Principles </a:t>
            </a:r>
          </a:p>
        </p:txBody>
      </p:sp>
      <p:sp>
        <p:nvSpPr>
          <p:cNvPr id="8" name="Title 1"/>
          <p:cNvSpPr txBox="1">
            <a:spLocks/>
          </p:cNvSpPr>
          <p:nvPr/>
        </p:nvSpPr>
        <p:spPr>
          <a:xfrm>
            <a:off x="3313462" y="288369"/>
            <a:ext cx="8080443" cy="645486"/>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1800" b="1" dirty="0">
                <a:effectLst>
                  <a:outerShdw blurRad="38100" dist="38100" dir="2700000" algn="tl">
                    <a:srgbClr val="000000">
                      <a:alpha val="43137"/>
                    </a:srgbClr>
                  </a:outerShdw>
                </a:effectLst>
                <a:latin typeface="+mn-lt"/>
              </a:rPr>
              <a:t>Through the planning and design process the MPA developed 10 key principles for the location, design and development of Local Town Centres which are: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Tree>
    <p:extLst>
      <p:ext uri="{BB962C8B-B14F-4D97-AF65-F5344CB8AC3E}">
        <p14:creationId xmlns:p14="http://schemas.microsoft.com/office/powerpoint/2010/main" val="499235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82" t="1720" b="7184"/>
          <a:stretch/>
        </p:blipFill>
        <p:spPr>
          <a:xfrm>
            <a:off x="3273871" y="130692"/>
            <a:ext cx="4994870" cy="6559819"/>
          </a:xfrm>
          <a:prstGeom prst="rect">
            <a:avLst/>
          </a:prstGeom>
        </p:spPr>
      </p:pic>
      <p:sp>
        <p:nvSpPr>
          <p:cNvPr id="5" name="Title 1"/>
          <p:cNvSpPr txBox="1">
            <a:spLocks/>
          </p:cNvSpPr>
          <p:nvPr/>
        </p:nvSpPr>
        <p:spPr>
          <a:xfrm>
            <a:off x="356654" y="288369"/>
            <a:ext cx="477269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PSPs in smaller neighbourhood units</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3881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882" t="1720" b="7184"/>
          <a:stretch/>
        </p:blipFill>
        <p:spPr>
          <a:xfrm>
            <a:off x="3273871" y="130692"/>
            <a:ext cx="4994870" cy="6559819"/>
          </a:xfrm>
          <a:prstGeom prst="rect">
            <a:avLst/>
          </a:prstGeom>
        </p:spPr>
      </p:pic>
      <p:sp>
        <p:nvSpPr>
          <p:cNvPr id="5" name="Rectangle 4"/>
          <p:cNvSpPr/>
          <p:nvPr/>
        </p:nvSpPr>
        <p:spPr>
          <a:xfrm>
            <a:off x="761371" y="1380933"/>
            <a:ext cx="3530600" cy="37653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3331675" y="134396"/>
            <a:ext cx="4994870" cy="65629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717" t="8188" r="50477" b="29022"/>
          <a:stretch/>
        </p:blipFill>
        <p:spPr>
          <a:xfrm>
            <a:off x="690045" y="1480352"/>
            <a:ext cx="3538330" cy="3756991"/>
          </a:xfrm>
          <a:prstGeom prst="rect">
            <a:avLst/>
          </a:prstGeom>
        </p:spPr>
      </p:pic>
      <p:cxnSp>
        <p:nvCxnSpPr>
          <p:cNvPr id="8" name="Straight Connector 7"/>
          <p:cNvCxnSpPr/>
          <p:nvPr/>
        </p:nvCxnSpPr>
        <p:spPr>
          <a:xfrm>
            <a:off x="3273871" y="2009869"/>
            <a:ext cx="2656149" cy="262551"/>
          </a:xfrm>
          <a:prstGeom prst="line">
            <a:avLst/>
          </a:prstGeom>
          <a:ln w="28575">
            <a:solidFill>
              <a:srgbClr val="035968"/>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110273" y="3539905"/>
            <a:ext cx="2172832" cy="1606398"/>
          </a:xfrm>
          <a:prstGeom prst="line">
            <a:avLst/>
          </a:prstGeom>
          <a:ln w="28575">
            <a:solidFill>
              <a:srgbClr val="035968"/>
            </a:solidFill>
            <a:prstDash val="sysDash"/>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56653" y="288369"/>
            <a:ext cx="582643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Plumpton neighbourhood at increased scale</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00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
        <p:nvSpPr>
          <p:cNvPr id="5" name="Rectangle 4"/>
          <p:cNvSpPr/>
          <p:nvPr/>
        </p:nvSpPr>
        <p:spPr>
          <a:xfrm>
            <a:off x="761371" y="1380933"/>
            <a:ext cx="3530600" cy="37653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717" t="8188" r="50477" b="29022"/>
          <a:stretch/>
        </p:blipFill>
        <p:spPr>
          <a:xfrm>
            <a:off x="690045" y="1480352"/>
            <a:ext cx="3538330" cy="3756991"/>
          </a:xfrm>
          <a:prstGeom prst="rect">
            <a:avLst/>
          </a:prstGeom>
        </p:spPr>
      </p:pic>
      <p:pic>
        <p:nvPicPr>
          <p:cNvPr id="11" name="Picture 10"/>
          <p:cNvPicPr>
            <a:picLocks noChangeAspect="1"/>
          </p:cNvPicPr>
          <p:nvPr/>
        </p:nvPicPr>
        <p:blipFill rotWithShape="1">
          <a:blip r:embed="rId5"/>
          <a:srcRect t="105" r="4653" b="402"/>
          <a:stretch/>
        </p:blipFill>
        <p:spPr>
          <a:xfrm>
            <a:off x="4480942" y="159487"/>
            <a:ext cx="4418509" cy="6809173"/>
          </a:xfrm>
          <a:prstGeom prst="rect">
            <a:avLst/>
          </a:prstGeom>
          <a:ln>
            <a:solidFill>
              <a:schemeClr val="tx1">
                <a:lumMod val="65000"/>
              </a:schemeClr>
            </a:solidFill>
          </a:ln>
        </p:spPr>
      </p:pic>
      <p:cxnSp>
        <p:nvCxnSpPr>
          <p:cNvPr id="12" name="Straight Connector 11"/>
          <p:cNvCxnSpPr/>
          <p:nvPr/>
        </p:nvCxnSpPr>
        <p:spPr>
          <a:xfrm>
            <a:off x="1863307" y="3925194"/>
            <a:ext cx="2935030" cy="2309866"/>
          </a:xfrm>
          <a:prstGeom prst="line">
            <a:avLst/>
          </a:prstGeom>
          <a:ln w="28575">
            <a:solidFill>
              <a:srgbClr val="035968"/>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897811" y="353085"/>
            <a:ext cx="3353199" cy="3200999"/>
          </a:xfrm>
          <a:prstGeom prst="line">
            <a:avLst/>
          </a:prstGeom>
          <a:ln w="28575">
            <a:solidFill>
              <a:srgbClr val="035968"/>
            </a:solidFill>
            <a:prstDash val="sysDash"/>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356653" y="288369"/>
            <a:ext cx="3788627"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Plumpton local town centre</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28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46559"/>
            <a:ext cx="11522075" cy="165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480" t="8814" r="1668" b="8151"/>
          <a:stretch/>
        </p:blipFill>
        <p:spPr>
          <a:xfrm>
            <a:off x="830950" y="900048"/>
            <a:ext cx="9860173" cy="6102330"/>
          </a:xfrm>
          <a:prstGeom prst="rect">
            <a:avLst/>
          </a:prstGeom>
        </p:spPr>
      </p:pic>
      <p:sp>
        <p:nvSpPr>
          <p:cNvPr id="5" name="Rounded Rectangle 4"/>
          <p:cNvSpPr/>
          <p:nvPr/>
        </p:nvSpPr>
        <p:spPr>
          <a:xfrm>
            <a:off x="398886" y="1140378"/>
            <a:ext cx="2164837" cy="721896"/>
          </a:xfrm>
          <a:prstGeom prst="round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AU" b="1" dirty="0">
                <a:solidFill>
                  <a:schemeClr val="bg1"/>
                </a:solidFill>
              </a:rPr>
              <a:t>10,600 </a:t>
            </a:r>
            <a:r>
              <a:rPr lang="en-AU" b="1" dirty="0" smtClean="0">
                <a:solidFill>
                  <a:schemeClr val="bg1"/>
                </a:solidFill>
              </a:rPr>
              <a:t>dwellings</a:t>
            </a:r>
            <a:endParaRPr lang="en-AU" b="1" dirty="0">
              <a:solidFill>
                <a:schemeClr val="bg1"/>
              </a:solidFill>
            </a:endParaRPr>
          </a:p>
          <a:p>
            <a:pPr marL="171450" indent="-171450">
              <a:buFont typeface="Arial" panose="020B0604020202020204" pitchFamily="34" charset="0"/>
              <a:buChar char="•"/>
            </a:pPr>
            <a:r>
              <a:rPr lang="en-AU" b="1" dirty="0">
                <a:solidFill>
                  <a:schemeClr val="bg1"/>
                </a:solidFill>
              </a:rPr>
              <a:t>29,800 residents</a:t>
            </a:r>
          </a:p>
        </p:txBody>
      </p:sp>
      <p:sp>
        <p:nvSpPr>
          <p:cNvPr id="9" name="Title 1"/>
          <p:cNvSpPr txBox="1">
            <a:spLocks/>
          </p:cNvSpPr>
          <p:nvPr/>
        </p:nvSpPr>
        <p:spPr>
          <a:xfrm>
            <a:off x="175898" y="123825"/>
            <a:ext cx="5186677"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Future Urban Structure Plan - Plumpton</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2391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546559"/>
            <a:ext cx="11522075" cy="165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87" t="8638" r="1412" b="8479"/>
          <a:stretch/>
        </p:blipFill>
        <p:spPr>
          <a:xfrm>
            <a:off x="699414" y="936143"/>
            <a:ext cx="10123245" cy="6102330"/>
          </a:xfrm>
          <a:prstGeom prst="rect">
            <a:avLst/>
          </a:prstGeom>
        </p:spPr>
      </p:pic>
      <p:sp>
        <p:nvSpPr>
          <p:cNvPr id="7" name="Rounded Rectangle 6"/>
          <p:cNvSpPr/>
          <p:nvPr/>
        </p:nvSpPr>
        <p:spPr>
          <a:xfrm>
            <a:off x="8445226" y="5994561"/>
            <a:ext cx="2188119" cy="750084"/>
          </a:xfrm>
          <a:prstGeom prst="roundRect">
            <a:avLst/>
          </a:prstGeom>
          <a:solidFill>
            <a:schemeClr val="tx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AU" b="1" dirty="0">
                <a:solidFill>
                  <a:schemeClr val="bg1"/>
                </a:solidFill>
              </a:rPr>
              <a:t>9,200 </a:t>
            </a:r>
            <a:r>
              <a:rPr lang="en-AU" b="1" dirty="0" smtClean="0">
                <a:solidFill>
                  <a:schemeClr val="bg1"/>
                </a:solidFill>
              </a:rPr>
              <a:t>dwellings</a:t>
            </a:r>
            <a:endParaRPr lang="en-AU" b="1" dirty="0">
              <a:solidFill>
                <a:schemeClr val="bg1"/>
              </a:solidFill>
            </a:endParaRPr>
          </a:p>
          <a:p>
            <a:pPr marL="171450" indent="-171450">
              <a:buFont typeface="Arial" panose="020B0604020202020204" pitchFamily="34" charset="0"/>
              <a:buChar char="•"/>
            </a:pPr>
            <a:r>
              <a:rPr lang="en-AU" b="1" dirty="0">
                <a:solidFill>
                  <a:schemeClr val="bg1"/>
                </a:solidFill>
              </a:rPr>
              <a:t>25,800 residents</a:t>
            </a:r>
          </a:p>
        </p:txBody>
      </p:sp>
      <p:sp>
        <p:nvSpPr>
          <p:cNvPr id="9" name="Title 1"/>
          <p:cNvSpPr txBox="1">
            <a:spLocks/>
          </p:cNvSpPr>
          <p:nvPr/>
        </p:nvSpPr>
        <p:spPr>
          <a:xfrm>
            <a:off x="175898" y="123825"/>
            <a:ext cx="5186677"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Future Urban Structure Plan - Kororoit</a:t>
            </a:r>
            <a:endParaRPr lang="en-AU"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0150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52" y="137204"/>
            <a:ext cx="9780104" cy="6914098"/>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
        <p:nvSpPr>
          <p:cNvPr id="4" name="Title 1"/>
          <p:cNvSpPr txBox="1">
            <a:spLocks/>
          </p:cNvSpPr>
          <p:nvPr/>
        </p:nvSpPr>
        <p:spPr>
          <a:xfrm>
            <a:off x="356652" y="288369"/>
            <a:ext cx="35295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solidFill>
                  <a:prstClr val="white"/>
                </a:solidFill>
                <a:effectLst>
                  <a:outerShdw blurRad="38100" dist="38100" dir="2700000" algn="tl">
                    <a:srgbClr val="000000">
                      <a:alpha val="43137"/>
                    </a:srgbClr>
                  </a:outerShdw>
                </a:effectLst>
              </a:rPr>
              <a:t>Where will people work?</a:t>
            </a:r>
          </a:p>
        </p:txBody>
      </p:sp>
      <p:sp>
        <p:nvSpPr>
          <p:cNvPr id="10" name="Title 1"/>
          <p:cNvSpPr txBox="1">
            <a:spLocks/>
          </p:cNvSpPr>
          <p:nvPr/>
        </p:nvSpPr>
        <p:spPr>
          <a:xfrm>
            <a:off x="210818" y="6311964"/>
            <a:ext cx="3985129" cy="376794"/>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Town centres and local convenience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1894" y="1000517"/>
            <a:ext cx="4152281" cy="1945464"/>
          </a:xfrm>
          <a:prstGeom prst="rect">
            <a:avLst/>
          </a:prstGeom>
        </p:spPr>
      </p:pic>
      <p:sp>
        <p:nvSpPr>
          <p:cNvPr id="7" name="TextBox 6"/>
          <p:cNvSpPr txBox="1"/>
          <p:nvPr/>
        </p:nvSpPr>
        <p:spPr>
          <a:xfrm>
            <a:off x="6934270" y="3012409"/>
            <a:ext cx="2372957" cy="307777"/>
          </a:xfrm>
          <a:prstGeom prst="rect">
            <a:avLst/>
          </a:prstGeom>
          <a:noFill/>
        </p:spPr>
        <p:txBody>
          <a:bodyPr wrap="none" rtlCol="0">
            <a:spAutoFit/>
          </a:bodyPr>
          <a:lstStyle/>
          <a:p>
            <a:r>
              <a:rPr lang="en-AU" sz="1400" dirty="0" err="1">
                <a:solidFill>
                  <a:schemeClr val="bg1"/>
                </a:solidFill>
                <a:latin typeface="+mn-lt"/>
                <a:ea typeface="Segoe UI" panose="020B0502040204020203" pitchFamily="34" charset="0"/>
                <a:cs typeface="Segoe UI" panose="020B0502040204020203" pitchFamily="34" charset="0"/>
              </a:rPr>
              <a:t>Alamanda</a:t>
            </a:r>
            <a:r>
              <a:rPr lang="en-AU" sz="1400" dirty="0">
                <a:solidFill>
                  <a:schemeClr val="bg1"/>
                </a:solidFill>
                <a:latin typeface="+mn-lt"/>
                <a:ea typeface="Segoe UI" panose="020B0502040204020203" pitchFamily="34" charset="0"/>
                <a:cs typeface="Segoe UI" panose="020B0502040204020203" pitchFamily="34" charset="0"/>
              </a:rPr>
              <a:t> Adelphi street view</a:t>
            </a:r>
          </a:p>
        </p:txBody>
      </p:sp>
      <p:sp>
        <p:nvSpPr>
          <p:cNvPr id="11" name="TextBox 10"/>
          <p:cNvSpPr txBox="1"/>
          <p:nvPr/>
        </p:nvSpPr>
        <p:spPr>
          <a:xfrm>
            <a:off x="6977904" y="5884975"/>
            <a:ext cx="2284856" cy="307777"/>
          </a:xfrm>
          <a:prstGeom prst="rect">
            <a:avLst/>
          </a:prstGeom>
          <a:noFill/>
        </p:spPr>
        <p:txBody>
          <a:bodyPr wrap="none" rtlCol="0">
            <a:spAutoFit/>
          </a:bodyPr>
          <a:lstStyle/>
          <a:p>
            <a:r>
              <a:rPr lang="en-AU" sz="1400" dirty="0">
                <a:solidFill>
                  <a:schemeClr val="bg1"/>
                </a:solidFill>
                <a:latin typeface="+mn-lt"/>
                <a:ea typeface="Segoe UI" panose="020B0502040204020203" pitchFamily="34" charset="0"/>
                <a:cs typeface="Segoe UI" panose="020B0502040204020203" pitchFamily="34" charset="0"/>
              </a:rPr>
              <a:t>Caroline Springs town centre</a:t>
            </a:r>
          </a:p>
        </p:txBody>
      </p:sp>
      <p:pic>
        <p:nvPicPr>
          <p:cNvPr id="1026" name="Picture 2" descr="http://becon.com.au/wp-content/uploads/2015/03/lb2.jpg"/>
          <p:cNvPicPr>
            <a:picLocks noChangeAspect="1" noChangeArrowheads="1"/>
          </p:cNvPicPr>
          <p:nvPr/>
        </p:nvPicPr>
        <p:blipFill rotWithShape="1">
          <a:blip r:embed="rId6">
            <a:extLst>
              <a:ext uri="{28A0092B-C50C-407E-A947-70E740481C1C}">
                <a14:useLocalDpi xmlns:a14="http://schemas.microsoft.com/office/drawing/2010/main" val="0"/>
              </a:ext>
            </a:extLst>
          </a:blip>
          <a:srcRect b="16827"/>
          <a:stretch/>
        </p:blipFill>
        <p:spPr bwMode="auto">
          <a:xfrm>
            <a:off x="7011893" y="3526341"/>
            <a:ext cx="4152281" cy="22990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496813" y="5488923"/>
            <a:ext cx="1701352" cy="215444"/>
          </a:xfrm>
          <a:prstGeom prst="rect">
            <a:avLst/>
          </a:prstGeom>
          <a:noFill/>
        </p:spPr>
        <p:txBody>
          <a:bodyPr wrap="square" rtlCol="0">
            <a:spAutoFit/>
          </a:bodyPr>
          <a:lstStyle/>
          <a:p>
            <a:r>
              <a:rPr lang="en-AU" sz="800" dirty="0">
                <a:solidFill>
                  <a:schemeClr val="tx1">
                    <a:lumMod val="50000"/>
                  </a:schemeClr>
                </a:solidFill>
                <a:latin typeface="+mn-lt"/>
              </a:rPr>
              <a:t>Source: </a:t>
            </a:r>
            <a:r>
              <a:rPr lang="en-AU" sz="800" dirty="0" err="1">
                <a:solidFill>
                  <a:schemeClr val="tx1">
                    <a:lumMod val="50000"/>
                  </a:schemeClr>
                </a:solidFill>
                <a:latin typeface="+mn-lt"/>
              </a:rPr>
              <a:t>Becon</a:t>
            </a:r>
            <a:r>
              <a:rPr lang="en-AU" sz="800" dirty="0">
                <a:solidFill>
                  <a:schemeClr val="tx1">
                    <a:lumMod val="50000"/>
                  </a:schemeClr>
                </a:solidFill>
                <a:latin typeface="+mn-lt"/>
              </a:rPr>
              <a:t> Constructions 2016</a:t>
            </a:r>
          </a:p>
        </p:txBody>
      </p:sp>
      <p:sp>
        <p:nvSpPr>
          <p:cNvPr id="20" name="Title 1"/>
          <p:cNvSpPr txBox="1">
            <a:spLocks/>
          </p:cNvSpPr>
          <p:nvPr/>
        </p:nvSpPr>
        <p:spPr>
          <a:xfrm>
            <a:off x="356652" y="1094545"/>
            <a:ext cx="3493286" cy="2700280"/>
          </a:xfrm>
          <a:prstGeom prst="rect">
            <a:avLst/>
          </a:prstGeom>
          <a:solidFill>
            <a:schemeClr val="tx1">
              <a:lumMod val="85000"/>
            </a:schemeClr>
          </a:solidFill>
        </p:spPr>
        <p:txBody>
          <a:bodyPr vert="horz" lIns="180000" tIns="90000" rIns="180000" bIns="90000" rtlCol="0" anchor="t"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1100" b="1" dirty="0">
                <a:solidFill>
                  <a:prstClr val="black"/>
                </a:solidFill>
                <a:latin typeface="Arial" panose="020B0604020202020204" pitchFamily="34" charset="0"/>
                <a:cs typeface="Arial" panose="020B0604020202020204" pitchFamily="34" charset="0"/>
              </a:rPr>
              <a:t>	</a:t>
            </a:r>
          </a:p>
        </p:txBody>
      </p:sp>
      <p:sp>
        <p:nvSpPr>
          <p:cNvPr id="21" name="TextBox 20"/>
          <p:cNvSpPr txBox="1"/>
          <p:nvPr/>
        </p:nvSpPr>
        <p:spPr>
          <a:xfrm>
            <a:off x="2977029" y="1166943"/>
            <a:ext cx="652743" cy="2492990"/>
          </a:xfrm>
          <a:prstGeom prst="rect">
            <a:avLst/>
          </a:prstGeom>
          <a:noFill/>
        </p:spPr>
        <p:txBody>
          <a:bodyPr wrap="none" rtlCol="0">
            <a:spAutoFit/>
          </a:bodyPr>
          <a:lstStyle/>
          <a:p>
            <a:r>
              <a:rPr lang="en-AU" sz="1200" b="1" u="sng" dirty="0" smtClean="0">
                <a:solidFill>
                  <a:schemeClr val="bg1"/>
                </a:solidFill>
                <a:latin typeface="Arial" panose="020B0604020202020204" pitchFamily="34" charset="0"/>
                <a:cs typeface="Arial" panose="020B0604020202020204" pitchFamily="34" charset="0"/>
              </a:rPr>
              <a:t>Jobs</a:t>
            </a: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8,100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13,100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10,800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b="1" dirty="0" smtClean="0">
                <a:solidFill>
                  <a:schemeClr val="bg1"/>
                </a:solidFill>
                <a:latin typeface="Arial" panose="020B0604020202020204" pitchFamily="34" charset="0"/>
                <a:cs typeface="Arial" panose="020B0604020202020204" pitchFamily="34" charset="0"/>
              </a:rPr>
              <a:t>33,300</a:t>
            </a:r>
            <a:endParaRPr lang="en-AU" sz="12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432106" y="1166943"/>
            <a:ext cx="2392547" cy="2492990"/>
          </a:xfrm>
          <a:prstGeom prst="rect">
            <a:avLst/>
          </a:prstGeom>
          <a:noFill/>
        </p:spPr>
        <p:txBody>
          <a:bodyPr wrap="square" rtlCol="0">
            <a:spAutoFit/>
          </a:bodyPr>
          <a:lstStyle/>
          <a:p>
            <a:r>
              <a:rPr lang="en-AU" sz="1200" b="1" u="sng" dirty="0" smtClean="0">
                <a:solidFill>
                  <a:prstClr val="black"/>
                </a:solidFill>
                <a:latin typeface="Arial" panose="020B0604020202020204" pitchFamily="34" charset="0"/>
                <a:cs typeface="Arial" panose="020B0604020202020204" pitchFamily="34" charset="0"/>
              </a:rPr>
              <a:t>Land Use</a:t>
            </a:r>
          </a:p>
          <a:p>
            <a:endParaRPr lang="en-AU" sz="1200" u="sng"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Town </a:t>
            </a:r>
            <a:r>
              <a:rPr lang="en-AU" sz="1200" dirty="0">
                <a:solidFill>
                  <a:prstClr val="black"/>
                </a:solidFill>
                <a:latin typeface="Arial" panose="020B0604020202020204" pitchFamily="34" charset="0"/>
                <a:cs typeface="Arial" panose="020B0604020202020204" pitchFamily="34" charset="0"/>
              </a:rPr>
              <a:t>Centres </a:t>
            </a:r>
            <a:r>
              <a:rPr lang="en-AU" sz="1100" dirty="0">
                <a:solidFill>
                  <a:prstClr val="black"/>
                </a:solidFill>
                <a:latin typeface="Arial" panose="020B0604020202020204" pitchFamily="34" charset="0"/>
                <a:cs typeface="Arial" panose="020B0604020202020204" pitchFamily="34" charset="0"/>
              </a:rPr>
              <a:t>(community services, retail, other)</a:t>
            </a:r>
          </a:p>
          <a:p>
            <a:endParaRPr lang="en-AU" sz="1200"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Industry/business</a:t>
            </a:r>
            <a:r>
              <a:rPr lang="en-AU" sz="1200" dirty="0">
                <a:solidFill>
                  <a:prstClr val="black"/>
                </a:solidFill>
                <a:latin typeface="Arial" panose="020B0604020202020204" pitchFamily="34" charset="0"/>
                <a:cs typeface="Arial" panose="020B0604020202020204" pitchFamily="34" charset="0"/>
              </a:rPr>
              <a:t>	</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Business/mixed </a:t>
            </a:r>
            <a:r>
              <a:rPr lang="en-AU" sz="1200" dirty="0">
                <a:solidFill>
                  <a:prstClr val="black"/>
                </a:solidFill>
                <a:latin typeface="Arial" panose="020B0604020202020204" pitchFamily="34" charset="0"/>
                <a:cs typeface="Arial" panose="020B0604020202020204" pitchFamily="34" charset="0"/>
              </a:rPr>
              <a:t>use/small enterprises</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Home-based </a:t>
            </a:r>
            <a:r>
              <a:rPr lang="en-AU" sz="1200" dirty="0">
                <a:solidFill>
                  <a:prstClr val="black"/>
                </a:solidFill>
                <a:latin typeface="Arial" panose="020B0604020202020204" pitchFamily="34" charset="0"/>
                <a:cs typeface="Arial" panose="020B0604020202020204" pitchFamily="34" charset="0"/>
              </a:rPr>
              <a:t>businesses</a:t>
            </a:r>
          </a:p>
          <a:p>
            <a:endParaRPr lang="en-AU" sz="1200" dirty="0">
              <a:solidFill>
                <a:prstClr val="black"/>
              </a:solidFill>
              <a:latin typeface="Arial" panose="020B0604020202020204" pitchFamily="34" charset="0"/>
              <a:cs typeface="Arial" panose="020B0604020202020204" pitchFamily="34" charset="0"/>
            </a:endParaRPr>
          </a:p>
          <a:p>
            <a:r>
              <a:rPr lang="en-AU" sz="1200" b="1" dirty="0">
                <a:solidFill>
                  <a:prstClr val="black"/>
                </a:solidFill>
                <a:latin typeface="Arial" panose="020B0604020202020204" pitchFamily="34" charset="0"/>
                <a:cs typeface="Arial" panose="020B0604020202020204" pitchFamily="34" charset="0"/>
              </a:rPr>
              <a:t>Total</a:t>
            </a:r>
            <a:r>
              <a:rPr lang="en-AU" sz="1000" b="1" dirty="0">
                <a:solidFill>
                  <a:prstClr val="black"/>
                </a:solidFill>
                <a:latin typeface="Arial" panose="020B0604020202020204" pitchFamily="34" charset="0"/>
                <a:cs typeface="Arial" panose="020B0604020202020204" pitchFamily="34" charset="0"/>
              </a:rPr>
              <a:t>	</a:t>
            </a:r>
            <a:r>
              <a:rPr lang="en-AU" sz="1000" b="1" dirty="0">
                <a:solidFill>
                  <a:prstClr val="black"/>
                </a:solidFill>
              </a:rPr>
              <a:t>	</a:t>
            </a:r>
            <a:endParaRPr lang="en-AU" sz="1000" dirty="0"/>
          </a:p>
        </p:txBody>
      </p:sp>
    </p:spTree>
    <p:extLst>
      <p:ext uri="{BB962C8B-B14F-4D97-AF65-F5344CB8AC3E}">
        <p14:creationId xmlns:p14="http://schemas.microsoft.com/office/powerpoint/2010/main" val="1194164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27543" r="31756" b="3859"/>
          <a:stretch/>
        </p:blipFill>
        <p:spPr>
          <a:xfrm>
            <a:off x="3048000" y="142669"/>
            <a:ext cx="3981450" cy="6648656"/>
          </a:xfrm>
          <a:prstGeom prst="rect">
            <a:avLst/>
          </a:prstGeom>
        </p:spPr>
      </p:pic>
      <p:sp>
        <p:nvSpPr>
          <p:cNvPr id="4" name="Title 1"/>
          <p:cNvSpPr txBox="1">
            <a:spLocks/>
          </p:cNvSpPr>
          <p:nvPr/>
        </p:nvSpPr>
        <p:spPr>
          <a:xfrm>
            <a:off x="356652" y="288369"/>
            <a:ext cx="35295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solidFill>
                  <a:prstClr val="white"/>
                </a:solidFill>
                <a:effectLst>
                  <a:outerShdw blurRad="38100" dist="38100" dir="2700000" algn="tl">
                    <a:srgbClr val="000000">
                      <a:alpha val="43137"/>
                    </a:srgbClr>
                  </a:outerShdw>
                </a:effectLst>
              </a:rPr>
              <a:t>Where will people work?</a:t>
            </a:r>
          </a:p>
        </p:txBody>
      </p:sp>
      <p:sp>
        <p:nvSpPr>
          <p:cNvPr id="10" name="Title 1"/>
          <p:cNvSpPr txBox="1">
            <a:spLocks/>
          </p:cNvSpPr>
          <p:nvPr/>
        </p:nvSpPr>
        <p:spPr>
          <a:xfrm>
            <a:off x="353693" y="6158734"/>
            <a:ext cx="2056132" cy="376794"/>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Industrial areas</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837" t="1112" r="1563" b="3775"/>
          <a:stretch/>
        </p:blipFill>
        <p:spPr>
          <a:xfrm>
            <a:off x="7386525" y="321971"/>
            <a:ext cx="3538734" cy="2331596"/>
          </a:xfrm>
          <a:prstGeom prst="rect">
            <a:avLst/>
          </a:prstGeom>
          <a:ln>
            <a:noFill/>
          </a:ln>
        </p:spPr>
      </p:pic>
      <p:sp>
        <p:nvSpPr>
          <p:cNvPr id="12" name="TextBox 11"/>
          <p:cNvSpPr txBox="1"/>
          <p:nvPr/>
        </p:nvSpPr>
        <p:spPr>
          <a:xfrm>
            <a:off x="7323421" y="5927283"/>
            <a:ext cx="2866362" cy="307777"/>
          </a:xfrm>
          <a:prstGeom prst="rect">
            <a:avLst/>
          </a:prstGeom>
          <a:noFill/>
        </p:spPr>
        <p:txBody>
          <a:bodyPr wrap="none" rtlCol="0">
            <a:spAutoFit/>
          </a:bodyPr>
          <a:lstStyle/>
          <a:p>
            <a:r>
              <a:rPr lang="en-AU" sz="1400" dirty="0" err="1">
                <a:solidFill>
                  <a:schemeClr val="bg1"/>
                </a:solidFill>
                <a:latin typeface="+mn-lt"/>
                <a:ea typeface="Segoe UI" panose="020B0502040204020203" pitchFamily="34" charset="0"/>
                <a:cs typeface="Segoe UI" panose="020B0502040204020203" pitchFamily="34" charset="0"/>
              </a:rPr>
              <a:t>Logis</a:t>
            </a:r>
            <a:r>
              <a:rPr lang="en-AU" sz="1400" dirty="0">
                <a:solidFill>
                  <a:schemeClr val="bg1"/>
                </a:solidFill>
                <a:latin typeface="+mn-lt"/>
                <a:ea typeface="Segoe UI" panose="020B0502040204020203" pitchFamily="34" charset="0"/>
                <a:cs typeface="Segoe UI" panose="020B0502040204020203" pitchFamily="34" charset="0"/>
              </a:rPr>
              <a:t> </a:t>
            </a:r>
            <a:r>
              <a:rPr lang="en-AU" sz="1400" dirty="0" smtClean="0">
                <a:solidFill>
                  <a:schemeClr val="bg1"/>
                </a:solidFill>
                <a:latin typeface="+mn-lt"/>
                <a:ea typeface="Segoe UI" panose="020B0502040204020203" pitchFamily="34" charset="0"/>
                <a:cs typeface="Segoe UI" panose="020B0502040204020203" pitchFamily="34" charset="0"/>
              </a:rPr>
              <a:t>Eco Industrial Park, Dandenong</a:t>
            </a:r>
            <a:endParaRPr lang="en-AU" sz="1400" dirty="0">
              <a:solidFill>
                <a:schemeClr val="bg1"/>
              </a:solidFill>
              <a:latin typeface="+mn-lt"/>
              <a:ea typeface="Segoe UI" panose="020B0502040204020203" pitchFamily="34" charset="0"/>
              <a:cs typeface="Segoe UI" panose="020B0502040204020203" pitchFamily="34" charset="0"/>
            </a:endParaRPr>
          </a:p>
        </p:txBody>
      </p:sp>
      <p:sp>
        <p:nvSpPr>
          <p:cNvPr id="14" name="TextBox 13"/>
          <p:cNvSpPr txBox="1"/>
          <p:nvPr/>
        </p:nvSpPr>
        <p:spPr>
          <a:xfrm>
            <a:off x="7288378" y="2630783"/>
            <a:ext cx="3827297" cy="523220"/>
          </a:xfrm>
          <a:prstGeom prst="rect">
            <a:avLst/>
          </a:prstGeom>
          <a:noFill/>
        </p:spPr>
        <p:txBody>
          <a:bodyPr wrap="square" rtlCol="0">
            <a:spAutoFit/>
          </a:bodyPr>
          <a:lstStyle/>
          <a:p>
            <a:r>
              <a:rPr lang="en-AU" sz="1400" dirty="0">
                <a:solidFill>
                  <a:schemeClr val="bg1"/>
                </a:solidFill>
                <a:latin typeface="+mn-lt"/>
                <a:ea typeface="Segoe UI" panose="020B0502040204020203" pitchFamily="34" charset="0"/>
                <a:cs typeface="Segoe UI" panose="020B0502040204020203" pitchFamily="34" charset="0"/>
              </a:rPr>
              <a:t>Meridian business park </a:t>
            </a:r>
            <a:r>
              <a:rPr lang="en-AU" sz="1400" dirty="0" smtClean="0">
                <a:solidFill>
                  <a:schemeClr val="bg1"/>
                </a:solidFill>
                <a:latin typeface="+mn-lt"/>
                <a:ea typeface="Segoe UI" panose="020B0502040204020203" pitchFamily="34" charset="0"/>
                <a:cs typeface="Segoe UI" panose="020B0502040204020203" pitchFamily="34" charset="0"/>
              </a:rPr>
              <a:t>compact warehouse </a:t>
            </a:r>
          </a:p>
          <a:p>
            <a:r>
              <a:rPr lang="en-AU" sz="1400" dirty="0" smtClean="0">
                <a:solidFill>
                  <a:schemeClr val="bg1"/>
                </a:solidFill>
                <a:latin typeface="+mn-lt"/>
                <a:ea typeface="Segoe UI" panose="020B0502040204020203" pitchFamily="34" charset="0"/>
                <a:cs typeface="Segoe UI" panose="020B0502040204020203" pitchFamily="34" charset="0"/>
              </a:rPr>
              <a:t>street front, Thomastown</a:t>
            </a:r>
            <a:endParaRPr lang="en-AU" sz="1400" dirty="0">
              <a:solidFill>
                <a:schemeClr val="bg1"/>
              </a:solidFill>
              <a:latin typeface="+mn-lt"/>
              <a:ea typeface="Segoe UI" panose="020B0502040204020203" pitchFamily="34" charset="0"/>
              <a:cs typeface="Segoe UI" panose="020B0502040204020203"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9398" y="3277903"/>
            <a:ext cx="3505861" cy="2649380"/>
          </a:xfrm>
          <a:prstGeom prst="rect">
            <a:avLst/>
          </a:prstGeom>
        </p:spPr>
      </p:pic>
      <p:sp>
        <p:nvSpPr>
          <p:cNvPr id="29" name="Title 1"/>
          <p:cNvSpPr txBox="1">
            <a:spLocks/>
          </p:cNvSpPr>
          <p:nvPr/>
        </p:nvSpPr>
        <p:spPr>
          <a:xfrm>
            <a:off x="356652" y="1094545"/>
            <a:ext cx="3493286" cy="2700280"/>
          </a:xfrm>
          <a:prstGeom prst="rect">
            <a:avLst/>
          </a:prstGeom>
          <a:solidFill>
            <a:schemeClr val="tx1">
              <a:lumMod val="85000"/>
            </a:schemeClr>
          </a:solidFill>
        </p:spPr>
        <p:txBody>
          <a:bodyPr vert="horz" lIns="180000" tIns="90000" rIns="180000" bIns="90000" rtlCol="0" anchor="t"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1100" b="1" dirty="0">
                <a:solidFill>
                  <a:prstClr val="black"/>
                </a:solidFill>
                <a:latin typeface="Arial" panose="020B0604020202020204" pitchFamily="34" charset="0"/>
                <a:cs typeface="Arial" panose="020B0604020202020204" pitchFamily="34" charset="0"/>
              </a:rPr>
              <a:t>	</a:t>
            </a:r>
          </a:p>
        </p:txBody>
      </p:sp>
      <p:sp>
        <p:nvSpPr>
          <p:cNvPr id="30" name="TextBox 29"/>
          <p:cNvSpPr txBox="1"/>
          <p:nvPr/>
        </p:nvSpPr>
        <p:spPr>
          <a:xfrm>
            <a:off x="2977029" y="1166943"/>
            <a:ext cx="652743" cy="2492990"/>
          </a:xfrm>
          <a:prstGeom prst="rect">
            <a:avLst/>
          </a:prstGeom>
          <a:noFill/>
        </p:spPr>
        <p:txBody>
          <a:bodyPr wrap="none" rtlCol="0">
            <a:spAutoFit/>
          </a:bodyPr>
          <a:lstStyle/>
          <a:p>
            <a:r>
              <a:rPr lang="en-AU" sz="1200" b="1" u="sng" dirty="0" smtClean="0">
                <a:solidFill>
                  <a:schemeClr val="bg1"/>
                </a:solidFill>
                <a:latin typeface="Arial" panose="020B0604020202020204" pitchFamily="34" charset="0"/>
                <a:cs typeface="Arial" panose="020B0604020202020204" pitchFamily="34" charset="0"/>
              </a:rPr>
              <a:t>Jobs</a:t>
            </a: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8,100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13,100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10,800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b="1" dirty="0" smtClean="0">
                <a:solidFill>
                  <a:schemeClr val="bg1"/>
                </a:solidFill>
                <a:latin typeface="Arial" panose="020B0604020202020204" pitchFamily="34" charset="0"/>
                <a:cs typeface="Arial" panose="020B0604020202020204" pitchFamily="34" charset="0"/>
              </a:rPr>
              <a:t>33,300</a:t>
            </a:r>
            <a:endParaRPr lang="en-AU" sz="12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432106" y="1166943"/>
            <a:ext cx="2392547" cy="2492990"/>
          </a:xfrm>
          <a:prstGeom prst="rect">
            <a:avLst/>
          </a:prstGeom>
          <a:noFill/>
        </p:spPr>
        <p:txBody>
          <a:bodyPr wrap="square" rtlCol="0">
            <a:spAutoFit/>
          </a:bodyPr>
          <a:lstStyle/>
          <a:p>
            <a:r>
              <a:rPr lang="en-AU" sz="1200" b="1" u="sng" dirty="0" smtClean="0">
                <a:solidFill>
                  <a:prstClr val="black"/>
                </a:solidFill>
                <a:latin typeface="Arial" panose="020B0604020202020204" pitchFamily="34" charset="0"/>
                <a:cs typeface="Arial" panose="020B0604020202020204" pitchFamily="34" charset="0"/>
              </a:rPr>
              <a:t>Land Use</a:t>
            </a:r>
          </a:p>
          <a:p>
            <a:endParaRPr lang="en-AU" sz="1200" u="sng"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Town </a:t>
            </a:r>
            <a:r>
              <a:rPr lang="en-AU" sz="1200" dirty="0">
                <a:solidFill>
                  <a:prstClr val="black"/>
                </a:solidFill>
                <a:latin typeface="Arial" panose="020B0604020202020204" pitchFamily="34" charset="0"/>
                <a:cs typeface="Arial" panose="020B0604020202020204" pitchFamily="34" charset="0"/>
              </a:rPr>
              <a:t>Centres </a:t>
            </a:r>
            <a:r>
              <a:rPr lang="en-AU" sz="1100" dirty="0">
                <a:solidFill>
                  <a:prstClr val="black"/>
                </a:solidFill>
                <a:latin typeface="Arial" panose="020B0604020202020204" pitchFamily="34" charset="0"/>
                <a:cs typeface="Arial" panose="020B0604020202020204" pitchFamily="34" charset="0"/>
              </a:rPr>
              <a:t>(community services, retail, other)</a:t>
            </a:r>
          </a:p>
          <a:p>
            <a:endParaRPr lang="en-AU" sz="1200"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Industry/business</a:t>
            </a:r>
            <a:r>
              <a:rPr lang="en-AU" sz="1200" dirty="0">
                <a:solidFill>
                  <a:prstClr val="black"/>
                </a:solidFill>
                <a:latin typeface="Arial" panose="020B0604020202020204" pitchFamily="34" charset="0"/>
                <a:cs typeface="Arial" panose="020B0604020202020204" pitchFamily="34" charset="0"/>
              </a:rPr>
              <a:t>	</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Business/mixed </a:t>
            </a:r>
            <a:r>
              <a:rPr lang="en-AU" sz="1200" dirty="0">
                <a:solidFill>
                  <a:prstClr val="black"/>
                </a:solidFill>
                <a:latin typeface="Arial" panose="020B0604020202020204" pitchFamily="34" charset="0"/>
                <a:cs typeface="Arial" panose="020B0604020202020204" pitchFamily="34" charset="0"/>
              </a:rPr>
              <a:t>use/small enterprises</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Home-based </a:t>
            </a:r>
            <a:r>
              <a:rPr lang="en-AU" sz="1200" dirty="0">
                <a:solidFill>
                  <a:prstClr val="black"/>
                </a:solidFill>
                <a:latin typeface="Arial" panose="020B0604020202020204" pitchFamily="34" charset="0"/>
                <a:cs typeface="Arial" panose="020B0604020202020204" pitchFamily="34" charset="0"/>
              </a:rPr>
              <a:t>businesses</a:t>
            </a:r>
          </a:p>
          <a:p>
            <a:endParaRPr lang="en-AU" sz="1200" dirty="0">
              <a:solidFill>
                <a:prstClr val="black"/>
              </a:solidFill>
              <a:latin typeface="Arial" panose="020B0604020202020204" pitchFamily="34" charset="0"/>
              <a:cs typeface="Arial" panose="020B0604020202020204" pitchFamily="34" charset="0"/>
            </a:endParaRPr>
          </a:p>
          <a:p>
            <a:r>
              <a:rPr lang="en-AU" sz="1200" b="1" dirty="0">
                <a:solidFill>
                  <a:prstClr val="black"/>
                </a:solidFill>
                <a:latin typeface="Arial" panose="020B0604020202020204" pitchFamily="34" charset="0"/>
                <a:cs typeface="Arial" panose="020B0604020202020204" pitchFamily="34" charset="0"/>
              </a:rPr>
              <a:t>Total</a:t>
            </a:r>
            <a:r>
              <a:rPr lang="en-AU" sz="1000" b="1" dirty="0">
                <a:solidFill>
                  <a:prstClr val="black"/>
                </a:solidFill>
                <a:latin typeface="Arial" panose="020B0604020202020204" pitchFamily="34" charset="0"/>
                <a:cs typeface="Arial" panose="020B0604020202020204" pitchFamily="34" charset="0"/>
              </a:rPr>
              <a:t>	</a:t>
            </a:r>
            <a:r>
              <a:rPr lang="en-AU" sz="1000" b="1" dirty="0">
                <a:solidFill>
                  <a:prstClr val="black"/>
                </a:solidFill>
              </a:rPr>
              <a:t>	</a:t>
            </a:r>
            <a:endParaRPr lang="en-AU" sz="1000" dirty="0"/>
          </a:p>
        </p:txBody>
      </p:sp>
    </p:spTree>
    <p:extLst>
      <p:ext uri="{BB962C8B-B14F-4D97-AF65-F5344CB8AC3E}">
        <p14:creationId xmlns:p14="http://schemas.microsoft.com/office/powerpoint/2010/main" val="85033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28224" r="31561" b="4276"/>
          <a:stretch/>
        </p:blipFill>
        <p:spPr>
          <a:xfrm>
            <a:off x="3114675" y="142875"/>
            <a:ext cx="3933826" cy="6619875"/>
          </a:xfrm>
          <a:prstGeom prst="rect">
            <a:avLst/>
          </a:prstGeom>
        </p:spPr>
      </p:pic>
      <p:sp>
        <p:nvSpPr>
          <p:cNvPr id="4" name="Title 1"/>
          <p:cNvSpPr txBox="1">
            <a:spLocks/>
          </p:cNvSpPr>
          <p:nvPr/>
        </p:nvSpPr>
        <p:spPr>
          <a:xfrm>
            <a:off x="356652" y="288369"/>
            <a:ext cx="35295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solidFill>
                  <a:prstClr val="white"/>
                </a:solidFill>
                <a:effectLst>
                  <a:outerShdw blurRad="38100" dist="38100" dir="2700000" algn="tl">
                    <a:srgbClr val="000000">
                      <a:alpha val="43137"/>
                    </a:srgbClr>
                  </a:outerShdw>
                </a:effectLst>
              </a:rPr>
              <a:t>Where will people work?</a:t>
            </a:r>
          </a:p>
        </p:txBody>
      </p:sp>
      <p:sp>
        <p:nvSpPr>
          <p:cNvPr id="10" name="Title 1"/>
          <p:cNvSpPr txBox="1">
            <a:spLocks/>
          </p:cNvSpPr>
          <p:nvPr/>
        </p:nvSpPr>
        <p:spPr>
          <a:xfrm>
            <a:off x="353694" y="6158734"/>
            <a:ext cx="3508724" cy="376794"/>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Business and Small Enterprises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0723" y="2760398"/>
            <a:ext cx="3948343" cy="111077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0723" y="4405730"/>
            <a:ext cx="3948343" cy="1378287"/>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13145"/>
          <a:stretch/>
        </p:blipFill>
        <p:spPr>
          <a:xfrm>
            <a:off x="7240723" y="745000"/>
            <a:ext cx="3948343" cy="1480842"/>
          </a:xfrm>
          <a:prstGeom prst="rect">
            <a:avLst/>
          </a:prstGeom>
        </p:spPr>
      </p:pic>
      <p:sp>
        <p:nvSpPr>
          <p:cNvPr id="13" name="TextBox 12"/>
          <p:cNvSpPr txBox="1"/>
          <p:nvPr/>
        </p:nvSpPr>
        <p:spPr>
          <a:xfrm>
            <a:off x="7188741" y="2225842"/>
            <a:ext cx="2882456" cy="307777"/>
          </a:xfrm>
          <a:prstGeom prst="rect">
            <a:avLst/>
          </a:prstGeom>
          <a:noFill/>
        </p:spPr>
        <p:txBody>
          <a:bodyPr wrap="none" rtlCol="0">
            <a:spAutoFit/>
          </a:bodyPr>
          <a:lstStyle/>
          <a:p>
            <a:r>
              <a:rPr lang="en-AU" sz="1400" dirty="0" err="1">
                <a:solidFill>
                  <a:schemeClr val="bg1"/>
                </a:solidFill>
                <a:latin typeface="Segoe UI" panose="020B0502040204020203" pitchFamily="34" charset="0"/>
                <a:ea typeface="Segoe UI" panose="020B0502040204020203" pitchFamily="34" charset="0"/>
                <a:cs typeface="Segoe UI" panose="020B0502040204020203" pitchFamily="34" charset="0"/>
              </a:rPr>
              <a:t>Uni</a:t>
            </a:r>
            <a:r>
              <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rPr>
              <a:t> Hill café and </a:t>
            </a:r>
            <a:r>
              <a:rPr lang="en-AU"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office, Bundoora </a:t>
            </a:r>
            <a:endPar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extBox 14"/>
          <p:cNvSpPr txBox="1"/>
          <p:nvPr/>
        </p:nvSpPr>
        <p:spPr>
          <a:xfrm>
            <a:off x="7193833" y="5784017"/>
            <a:ext cx="3629904" cy="307777"/>
          </a:xfrm>
          <a:prstGeom prst="rect">
            <a:avLst/>
          </a:prstGeom>
          <a:noFill/>
        </p:spPr>
        <p:txBody>
          <a:bodyPr wrap="none" rtlCol="0">
            <a:spAutoFit/>
          </a:bodyPr>
          <a:lstStyle/>
          <a:p>
            <a:r>
              <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rPr>
              <a:t>Meridian </a:t>
            </a:r>
            <a:r>
              <a:rPr lang="en-AU" sz="1400" dirty="0" err="1">
                <a:solidFill>
                  <a:schemeClr val="bg1"/>
                </a:solidFill>
                <a:latin typeface="Segoe UI" panose="020B0502040204020203" pitchFamily="34" charset="0"/>
                <a:ea typeface="Segoe UI" panose="020B0502040204020203" pitchFamily="34" charset="0"/>
                <a:cs typeface="Segoe UI" panose="020B0502040204020203" pitchFamily="34" charset="0"/>
              </a:rPr>
              <a:t>Heyington</a:t>
            </a:r>
            <a:r>
              <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AU"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Avenue, Thomastown </a:t>
            </a:r>
            <a:endPar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TextBox 20"/>
          <p:cNvSpPr txBox="1"/>
          <p:nvPr/>
        </p:nvSpPr>
        <p:spPr>
          <a:xfrm>
            <a:off x="7152608" y="3897087"/>
            <a:ext cx="3629904" cy="307777"/>
          </a:xfrm>
          <a:prstGeom prst="rect">
            <a:avLst/>
          </a:prstGeom>
          <a:noFill/>
        </p:spPr>
        <p:txBody>
          <a:bodyPr wrap="none" rtlCol="0">
            <a:spAutoFit/>
          </a:bodyPr>
          <a:lstStyle/>
          <a:p>
            <a:r>
              <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rPr>
              <a:t>Meridian </a:t>
            </a:r>
            <a:r>
              <a:rPr lang="en-AU" sz="1400" dirty="0" err="1">
                <a:solidFill>
                  <a:schemeClr val="bg1"/>
                </a:solidFill>
                <a:latin typeface="Segoe UI" panose="020B0502040204020203" pitchFamily="34" charset="0"/>
                <a:ea typeface="Segoe UI" panose="020B0502040204020203" pitchFamily="34" charset="0"/>
                <a:cs typeface="Segoe UI" panose="020B0502040204020203" pitchFamily="34" charset="0"/>
              </a:rPr>
              <a:t>Heyington</a:t>
            </a:r>
            <a:r>
              <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AU" sz="1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Avenue, Thomastown </a:t>
            </a:r>
            <a:endParaRPr lang="en-AU" sz="1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5" name="Title 1"/>
          <p:cNvSpPr txBox="1">
            <a:spLocks/>
          </p:cNvSpPr>
          <p:nvPr/>
        </p:nvSpPr>
        <p:spPr>
          <a:xfrm>
            <a:off x="356652" y="1094545"/>
            <a:ext cx="3493286" cy="2700280"/>
          </a:xfrm>
          <a:prstGeom prst="rect">
            <a:avLst/>
          </a:prstGeom>
          <a:solidFill>
            <a:schemeClr val="tx1">
              <a:lumMod val="85000"/>
            </a:schemeClr>
          </a:solidFill>
        </p:spPr>
        <p:txBody>
          <a:bodyPr vert="horz" lIns="180000" tIns="90000" rIns="180000" bIns="90000" rtlCol="0" anchor="t"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1100" b="1" dirty="0">
                <a:solidFill>
                  <a:prstClr val="black"/>
                </a:solidFill>
                <a:latin typeface="Arial" panose="020B0604020202020204" pitchFamily="34" charset="0"/>
                <a:cs typeface="Arial" panose="020B0604020202020204" pitchFamily="34" charset="0"/>
              </a:rPr>
              <a:t>	</a:t>
            </a:r>
          </a:p>
        </p:txBody>
      </p:sp>
      <p:sp>
        <p:nvSpPr>
          <p:cNvPr id="29" name="TextBox 28"/>
          <p:cNvSpPr txBox="1"/>
          <p:nvPr/>
        </p:nvSpPr>
        <p:spPr>
          <a:xfrm>
            <a:off x="2977029" y="1166943"/>
            <a:ext cx="652743" cy="2492990"/>
          </a:xfrm>
          <a:prstGeom prst="rect">
            <a:avLst/>
          </a:prstGeom>
          <a:noFill/>
        </p:spPr>
        <p:txBody>
          <a:bodyPr wrap="none" rtlCol="0">
            <a:spAutoFit/>
          </a:bodyPr>
          <a:lstStyle/>
          <a:p>
            <a:r>
              <a:rPr lang="en-AU" sz="1200" b="1" u="sng" dirty="0" smtClean="0">
                <a:solidFill>
                  <a:schemeClr val="bg1"/>
                </a:solidFill>
                <a:latin typeface="Arial" panose="020B0604020202020204" pitchFamily="34" charset="0"/>
                <a:cs typeface="Arial" panose="020B0604020202020204" pitchFamily="34" charset="0"/>
              </a:rPr>
              <a:t>Jobs</a:t>
            </a: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8,100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13,100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10,800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b="1" dirty="0" smtClean="0">
                <a:solidFill>
                  <a:schemeClr val="bg1"/>
                </a:solidFill>
                <a:latin typeface="Arial" panose="020B0604020202020204" pitchFamily="34" charset="0"/>
                <a:cs typeface="Arial" panose="020B0604020202020204" pitchFamily="34" charset="0"/>
              </a:rPr>
              <a:t>33,300</a:t>
            </a:r>
            <a:endParaRPr lang="en-AU" sz="1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432106" y="1166943"/>
            <a:ext cx="2392547" cy="2492990"/>
          </a:xfrm>
          <a:prstGeom prst="rect">
            <a:avLst/>
          </a:prstGeom>
          <a:noFill/>
        </p:spPr>
        <p:txBody>
          <a:bodyPr wrap="square" rtlCol="0">
            <a:spAutoFit/>
          </a:bodyPr>
          <a:lstStyle/>
          <a:p>
            <a:r>
              <a:rPr lang="en-AU" sz="1200" b="1" u="sng" dirty="0" smtClean="0">
                <a:solidFill>
                  <a:prstClr val="black"/>
                </a:solidFill>
                <a:latin typeface="Arial" panose="020B0604020202020204" pitchFamily="34" charset="0"/>
                <a:cs typeface="Arial" panose="020B0604020202020204" pitchFamily="34" charset="0"/>
              </a:rPr>
              <a:t>Land Use</a:t>
            </a:r>
          </a:p>
          <a:p>
            <a:endParaRPr lang="en-AU" sz="1200" u="sng"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Town </a:t>
            </a:r>
            <a:r>
              <a:rPr lang="en-AU" sz="1200" dirty="0">
                <a:solidFill>
                  <a:prstClr val="black"/>
                </a:solidFill>
                <a:latin typeface="Arial" panose="020B0604020202020204" pitchFamily="34" charset="0"/>
                <a:cs typeface="Arial" panose="020B0604020202020204" pitchFamily="34" charset="0"/>
              </a:rPr>
              <a:t>Centres </a:t>
            </a:r>
            <a:r>
              <a:rPr lang="en-AU" sz="1100" dirty="0">
                <a:solidFill>
                  <a:prstClr val="black"/>
                </a:solidFill>
                <a:latin typeface="Arial" panose="020B0604020202020204" pitchFamily="34" charset="0"/>
                <a:cs typeface="Arial" panose="020B0604020202020204" pitchFamily="34" charset="0"/>
              </a:rPr>
              <a:t>(community services, retail, other)</a:t>
            </a:r>
          </a:p>
          <a:p>
            <a:endParaRPr lang="en-AU" sz="1200"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Industry/business</a:t>
            </a:r>
            <a:r>
              <a:rPr lang="en-AU" sz="1200" dirty="0">
                <a:solidFill>
                  <a:prstClr val="black"/>
                </a:solidFill>
                <a:latin typeface="Arial" panose="020B0604020202020204" pitchFamily="34" charset="0"/>
                <a:cs typeface="Arial" panose="020B0604020202020204" pitchFamily="34" charset="0"/>
              </a:rPr>
              <a:t>	</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Business/mixed </a:t>
            </a:r>
            <a:r>
              <a:rPr lang="en-AU" sz="1200" dirty="0">
                <a:solidFill>
                  <a:prstClr val="black"/>
                </a:solidFill>
                <a:latin typeface="Arial" panose="020B0604020202020204" pitchFamily="34" charset="0"/>
                <a:cs typeface="Arial" panose="020B0604020202020204" pitchFamily="34" charset="0"/>
              </a:rPr>
              <a:t>use/small enterprises</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Home-based </a:t>
            </a:r>
            <a:r>
              <a:rPr lang="en-AU" sz="1200" dirty="0">
                <a:solidFill>
                  <a:prstClr val="black"/>
                </a:solidFill>
                <a:latin typeface="Arial" panose="020B0604020202020204" pitchFamily="34" charset="0"/>
                <a:cs typeface="Arial" panose="020B0604020202020204" pitchFamily="34" charset="0"/>
              </a:rPr>
              <a:t>businesses</a:t>
            </a:r>
          </a:p>
          <a:p>
            <a:endParaRPr lang="en-AU" sz="1200" dirty="0">
              <a:solidFill>
                <a:prstClr val="black"/>
              </a:solidFill>
              <a:latin typeface="Arial" panose="020B0604020202020204" pitchFamily="34" charset="0"/>
              <a:cs typeface="Arial" panose="020B0604020202020204" pitchFamily="34" charset="0"/>
            </a:endParaRPr>
          </a:p>
          <a:p>
            <a:r>
              <a:rPr lang="en-AU" sz="1200" b="1" dirty="0">
                <a:solidFill>
                  <a:prstClr val="black"/>
                </a:solidFill>
                <a:latin typeface="Arial" panose="020B0604020202020204" pitchFamily="34" charset="0"/>
                <a:cs typeface="Arial" panose="020B0604020202020204" pitchFamily="34" charset="0"/>
              </a:rPr>
              <a:t>Total</a:t>
            </a:r>
            <a:r>
              <a:rPr lang="en-AU" sz="1000" b="1" dirty="0">
                <a:solidFill>
                  <a:prstClr val="black"/>
                </a:solidFill>
                <a:latin typeface="Arial" panose="020B0604020202020204" pitchFamily="34" charset="0"/>
                <a:cs typeface="Arial" panose="020B0604020202020204" pitchFamily="34" charset="0"/>
              </a:rPr>
              <a:t>	</a:t>
            </a:r>
            <a:r>
              <a:rPr lang="en-AU" sz="1000" b="1" dirty="0">
                <a:solidFill>
                  <a:prstClr val="black"/>
                </a:solidFill>
              </a:rPr>
              <a:t>	</a:t>
            </a:r>
            <a:endParaRPr lang="en-AU" sz="1000" dirty="0"/>
          </a:p>
        </p:txBody>
      </p:sp>
    </p:spTree>
    <p:extLst>
      <p:ext uri="{BB962C8B-B14F-4D97-AF65-F5344CB8AC3E}">
        <p14:creationId xmlns:p14="http://schemas.microsoft.com/office/powerpoint/2010/main" val="11595503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r="31074" b="4546"/>
          <a:stretch/>
        </p:blipFill>
        <p:spPr>
          <a:xfrm>
            <a:off x="353694" y="142463"/>
            <a:ext cx="6742431" cy="6601237"/>
          </a:xfrm>
          <a:prstGeom prst="rect">
            <a:avLst/>
          </a:prstGeom>
        </p:spPr>
      </p:pic>
      <p:sp>
        <p:nvSpPr>
          <p:cNvPr id="4" name="Title 1"/>
          <p:cNvSpPr txBox="1">
            <a:spLocks/>
          </p:cNvSpPr>
          <p:nvPr/>
        </p:nvSpPr>
        <p:spPr>
          <a:xfrm>
            <a:off x="356652" y="288369"/>
            <a:ext cx="35295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solidFill>
                  <a:prstClr val="white"/>
                </a:solidFill>
                <a:effectLst>
                  <a:outerShdw blurRad="38100" dist="38100" dir="2700000" algn="tl">
                    <a:srgbClr val="000000">
                      <a:alpha val="43137"/>
                    </a:srgbClr>
                  </a:outerShdw>
                </a:effectLst>
              </a:rPr>
              <a:t>Where will people work?</a:t>
            </a:r>
          </a:p>
        </p:txBody>
      </p:sp>
      <p:sp>
        <p:nvSpPr>
          <p:cNvPr id="20" name="Title 1"/>
          <p:cNvSpPr txBox="1">
            <a:spLocks/>
          </p:cNvSpPr>
          <p:nvPr/>
        </p:nvSpPr>
        <p:spPr>
          <a:xfrm>
            <a:off x="356652" y="1094545"/>
            <a:ext cx="3493286" cy="2700280"/>
          </a:xfrm>
          <a:prstGeom prst="rect">
            <a:avLst/>
          </a:prstGeom>
          <a:solidFill>
            <a:schemeClr val="tx1">
              <a:lumMod val="85000"/>
            </a:schemeClr>
          </a:solidFill>
        </p:spPr>
        <p:txBody>
          <a:bodyPr vert="horz" lIns="180000" tIns="90000" rIns="180000" bIns="90000" rtlCol="0" anchor="t"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1100" b="1" dirty="0">
                <a:solidFill>
                  <a:prstClr val="black"/>
                </a:solidFill>
                <a:latin typeface="Arial" panose="020B0604020202020204" pitchFamily="34" charset="0"/>
                <a:cs typeface="Arial" panose="020B0604020202020204" pitchFamily="34" charset="0"/>
              </a:rPr>
              <a:t>	</a:t>
            </a:r>
          </a:p>
        </p:txBody>
      </p:sp>
      <p:sp>
        <p:nvSpPr>
          <p:cNvPr id="23" name="TextBox 22"/>
          <p:cNvSpPr txBox="1"/>
          <p:nvPr/>
        </p:nvSpPr>
        <p:spPr>
          <a:xfrm>
            <a:off x="2977029" y="1166943"/>
            <a:ext cx="652743" cy="2492990"/>
          </a:xfrm>
          <a:prstGeom prst="rect">
            <a:avLst/>
          </a:prstGeom>
          <a:noFill/>
        </p:spPr>
        <p:txBody>
          <a:bodyPr wrap="none" rtlCol="0">
            <a:spAutoFit/>
          </a:bodyPr>
          <a:lstStyle/>
          <a:p>
            <a:r>
              <a:rPr lang="en-AU" sz="1200" b="1" u="sng" dirty="0" smtClean="0">
                <a:solidFill>
                  <a:schemeClr val="bg1"/>
                </a:solidFill>
                <a:latin typeface="Arial" panose="020B0604020202020204" pitchFamily="34" charset="0"/>
                <a:cs typeface="Arial" panose="020B0604020202020204" pitchFamily="34" charset="0"/>
              </a:rPr>
              <a:t>Jobs</a:t>
            </a: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8,100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13,100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10,800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b="1" dirty="0" smtClean="0">
                <a:solidFill>
                  <a:schemeClr val="bg1"/>
                </a:solidFill>
                <a:latin typeface="Arial" panose="020B0604020202020204" pitchFamily="34" charset="0"/>
                <a:cs typeface="Arial" panose="020B0604020202020204" pitchFamily="34" charset="0"/>
              </a:rPr>
              <a:t>33,300</a:t>
            </a:r>
            <a:endParaRPr lang="en-AU" sz="12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432106" y="1166943"/>
            <a:ext cx="2392547" cy="2492990"/>
          </a:xfrm>
          <a:prstGeom prst="rect">
            <a:avLst/>
          </a:prstGeom>
          <a:noFill/>
        </p:spPr>
        <p:txBody>
          <a:bodyPr wrap="square" rtlCol="0">
            <a:spAutoFit/>
          </a:bodyPr>
          <a:lstStyle/>
          <a:p>
            <a:r>
              <a:rPr lang="en-AU" sz="1200" b="1" u="sng" dirty="0" smtClean="0">
                <a:solidFill>
                  <a:prstClr val="black"/>
                </a:solidFill>
                <a:latin typeface="Arial" panose="020B0604020202020204" pitchFamily="34" charset="0"/>
                <a:cs typeface="Arial" panose="020B0604020202020204" pitchFamily="34" charset="0"/>
              </a:rPr>
              <a:t>Land Use</a:t>
            </a:r>
          </a:p>
          <a:p>
            <a:endParaRPr lang="en-AU" sz="1200" u="sng"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Town </a:t>
            </a:r>
            <a:r>
              <a:rPr lang="en-AU" sz="1200" dirty="0">
                <a:solidFill>
                  <a:prstClr val="black"/>
                </a:solidFill>
                <a:latin typeface="Arial" panose="020B0604020202020204" pitchFamily="34" charset="0"/>
                <a:cs typeface="Arial" panose="020B0604020202020204" pitchFamily="34" charset="0"/>
              </a:rPr>
              <a:t>Centres </a:t>
            </a:r>
            <a:r>
              <a:rPr lang="en-AU" sz="1100" dirty="0">
                <a:solidFill>
                  <a:prstClr val="black"/>
                </a:solidFill>
                <a:latin typeface="Arial" panose="020B0604020202020204" pitchFamily="34" charset="0"/>
                <a:cs typeface="Arial" panose="020B0604020202020204" pitchFamily="34" charset="0"/>
              </a:rPr>
              <a:t>(community services, retail, other)</a:t>
            </a:r>
          </a:p>
          <a:p>
            <a:endParaRPr lang="en-AU" sz="1200"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Industry/business</a:t>
            </a:r>
            <a:r>
              <a:rPr lang="en-AU" sz="1200" dirty="0">
                <a:solidFill>
                  <a:prstClr val="black"/>
                </a:solidFill>
                <a:latin typeface="Arial" panose="020B0604020202020204" pitchFamily="34" charset="0"/>
                <a:cs typeface="Arial" panose="020B0604020202020204" pitchFamily="34" charset="0"/>
              </a:rPr>
              <a:t>	</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Business/mixed </a:t>
            </a:r>
            <a:r>
              <a:rPr lang="en-AU" sz="1200" dirty="0">
                <a:solidFill>
                  <a:prstClr val="black"/>
                </a:solidFill>
                <a:latin typeface="Arial" panose="020B0604020202020204" pitchFamily="34" charset="0"/>
                <a:cs typeface="Arial" panose="020B0604020202020204" pitchFamily="34" charset="0"/>
              </a:rPr>
              <a:t>use/small enterprises</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Home-based </a:t>
            </a:r>
            <a:r>
              <a:rPr lang="en-AU" sz="1200" dirty="0">
                <a:solidFill>
                  <a:prstClr val="black"/>
                </a:solidFill>
                <a:latin typeface="Arial" panose="020B0604020202020204" pitchFamily="34" charset="0"/>
                <a:cs typeface="Arial" panose="020B0604020202020204" pitchFamily="34" charset="0"/>
              </a:rPr>
              <a:t>businesses</a:t>
            </a:r>
          </a:p>
          <a:p>
            <a:endParaRPr lang="en-AU" sz="1200" dirty="0">
              <a:solidFill>
                <a:prstClr val="black"/>
              </a:solidFill>
              <a:latin typeface="Arial" panose="020B0604020202020204" pitchFamily="34" charset="0"/>
              <a:cs typeface="Arial" panose="020B0604020202020204" pitchFamily="34" charset="0"/>
            </a:endParaRPr>
          </a:p>
          <a:p>
            <a:r>
              <a:rPr lang="en-AU" sz="1200" b="1" dirty="0">
                <a:solidFill>
                  <a:prstClr val="black"/>
                </a:solidFill>
                <a:latin typeface="Arial" panose="020B0604020202020204" pitchFamily="34" charset="0"/>
                <a:cs typeface="Arial" panose="020B0604020202020204" pitchFamily="34" charset="0"/>
              </a:rPr>
              <a:t>Total</a:t>
            </a:r>
            <a:r>
              <a:rPr lang="en-AU" sz="1000" b="1" dirty="0">
                <a:solidFill>
                  <a:prstClr val="black"/>
                </a:solidFill>
                <a:latin typeface="Arial" panose="020B0604020202020204" pitchFamily="34" charset="0"/>
                <a:cs typeface="Arial" panose="020B0604020202020204" pitchFamily="34" charset="0"/>
              </a:rPr>
              <a:t>	</a:t>
            </a:r>
            <a:r>
              <a:rPr lang="en-AU" sz="1000" b="1" dirty="0">
                <a:solidFill>
                  <a:prstClr val="black"/>
                </a:solidFill>
              </a:rPr>
              <a:t>	</a:t>
            </a:r>
            <a:endParaRPr lang="en-AU" sz="1000" dirty="0"/>
          </a:p>
        </p:txBody>
      </p:sp>
      <p:sp>
        <p:nvSpPr>
          <p:cNvPr id="29" name="Title 1"/>
          <p:cNvSpPr txBox="1">
            <a:spLocks/>
          </p:cNvSpPr>
          <p:nvPr/>
        </p:nvSpPr>
        <p:spPr>
          <a:xfrm>
            <a:off x="353694" y="6158734"/>
            <a:ext cx="2347795" cy="376794"/>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Working from home</a:t>
            </a:r>
            <a:endParaRPr lang="en-AU"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56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
        <p:nvSpPr>
          <p:cNvPr id="5" name="TextBox 4"/>
          <p:cNvSpPr txBox="1"/>
          <p:nvPr/>
        </p:nvSpPr>
        <p:spPr>
          <a:xfrm>
            <a:off x="8009792" y="1488520"/>
            <a:ext cx="2936180" cy="707886"/>
          </a:xfrm>
          <a:prstGeom prst="rect">
            <a:avLst/>
          </a:prstGeom>
          <a:noFill/>
        </p:spPr>
        <p:txBody>
          <a:bodyPr wrap="square" rtlCol="0">
            <a:spAutoFit/>
          </a:bodyPr>
          <a:lstStyle/>
          <a:p>
            <a:pPr marL="285750" indent="-285750">
              <a:buFont typeface="Arial" panose="020B0604020202020204" pitchFamily="34" charset="0"/>
              <a:buChar char="•"/>
            </a:pPr>
            <a:endParaRPr lang="en-AU" dirty="0"/>
          </a:p>
          <a:p>
            <a:pPr marL="342900" indent="-342900">
              <a:buClr>
                <a:srgbClr val="4BACC6"/>
              </a:buClr>
              <a:buFont typeface="Arial" panose="020B0604020202020204" pitchFamily="34" charset="0"/>
              <a:buChar char="•"/>
            </a:pPr>
            <a:endParaRPr lang="en-AU" sz="2200" dirty="0">
              <a:solidFill>
                <a:schemeClr val="tx1">
                  <a:lumMod val="85000"/>
                </a:schemeClr>
              </a:solidFill>
              <a:latin typeface="+mj-lt"/>
            </a:endParaRPr>
          </a:p>
        </p:txBody>
      </p:sp>
      <p:sp>
        <p:nvSpPr>
          <p:cNvPr id="15" name="Title 1"/>
          <p:cNvSpPr txBox="1">
            <a:spLocks/>
          </p:cNvSpPr>
          <p:nvPr/>
        </p:nvSpPr>
        <p:spPr>
          <a:xfrm>
            <a:off x="356652" y="288369"/>
            <a:ext cx="602469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 and adjacent to areas nearing full build out</a:t>
            </a:r>
          </a:p>
        </p:txBody>
      </p:sp>
      <p:sp>
        <p:nvSpPr>
          <p:cNvPr id="20" name="TextBox 19"/>
          <p:cNvSpPr txBox="1"/>
          <p:nvPr/>
        </p:nvSpPr>
        <p:spPr>
          <a:xfrm>
            <a:off x="8743052" y="1551894"/>
            <a:ext cx="2508267" cy="2031325"/>
          </a:xfrm>
          <a:prstGeom prst="rect">
            <a:avLst/>
          </a:prstGeom>
          <a:noFill/>
        </p:spPr>
        <p:txBody>
          <a:bodyPr wrap="square" rtlCol="0">
            <a:spAutoFit/>
          </a:bodyPr>
          <a:lstStyle/>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endParaRPr lang="en-AU" dirty="0">
              <a:solidFill>
                <a:schemeClr val="bg1"/>
              </a:solidFill>
            </a:endParaRPr>
          </a:p>
          <a:p>
            <a:pPr marL="285750" indent="-285750">
              <a:buFont typeface="Arial" panose="020B0604020202020204" pitchFamily="34" charset="0"/>
              <a:buChar char="•"/>
            </a:pPr>
            <a:endParaRPr lang="en-AU" dirty="0">
              <a:solidFill>
                <a:schemeClr val="bg1"/>
              </a:solidFill>
            </a:endParaRPr>
          </a:p>
          <a:p>
            <a:pPr>
              <a:buClr>
                <a:srgbClr val="4BACC6"/>
              </a:buClr>
            </a:pPr>
            <a:r>
              <a:rPr lang="en-AU" dirty="0">
                <a:solidFill>
                  <a:schemeClr val="bg1"/>
                </a:solidFill>
                <a:latin typeface="+mn-lt"/>
              </a:rPr>
              <a:t>Taylors Hill West</a:t>
            </a:r>
          </a:p>
          <a:p>
            <a:pPr>
              <a:buClr>
                <a:srgbClr val="4BACC6"/>
              </a:buClr>
            </a:pPr>
            <a:endParaRPr lang="en-AU" dirty="0">
              <a:solidFill>
                <a:schemeClr val="bg1"/>
              </a:solidFill>
              <a:latin typeface="+mn-lt"/>
            </a:endParaRPr>
          </a:p>
          <a:p>
            <a:pPr marL="342900" indent="-342900">
              <a:buClr>
                <a:srgbClr val="4BACC6"/>
              </a:buClr>
              <a:buFont typeface="Wingdings" panose="05000000000000000000" pitchFamily="2" charset="2"/>
              <a:buChar char="§"/>
            </a:pPr>
            <a:endParaRPr lang="en-AU" dirty="0">
              <a:solidFill>
                <a:schemeClr val="bg1"/>
              </a:solidFill>
              <a:latin typeface="+mn-lt"/>
            </a:endParaRPr>
          </a:p>
          <a:p>
            <a:pPr>
              <a:buClr>
                <a:srgbClr val="4BACC6"/>
              </a:buClr>
            </a:pPr>
            <a:r>
              <a:rPr lang="en-AU" dirty="0">
                <a:solidFill>
                  <a:schemeClr val="bg1"/>
                </a:solidFill>
                <a:latin typeface="+mn-lt"/>
              </a:rPr>
              <a:t>Caroline Springs</a:t>
            </a:r>
          </a:p>
        </p:txBody>
      </p:sp>
      <p:pic>
        <p:nvPicPr>
          <p:cNvPr id="10"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975" t="2851" r="50131" b="45790"/>
          <a:stretch/>
        </p:blipFill>
        <p:spPr>
          <a:xfrm>
            <a:off x="914400" y="1435395"/>
            <a:ext cx="3423684" cy="2594346"/>
          </a:xfrm>
          <a:prstGeom prst="rect">
            <a:avLst/>
          </a:prstGeom>
        </p:spPr>
      </p:pic>
      <p:sp>
        <p:nvSpPr>
          <p:cNvPr id="16" name="Rectangle 15"/>
          <p:cNvSpPr/>
          <p:nvPr/>
        </p:nvSpPr>
        <p:spPr>
          <a:xfrm>
            <a:off x="914400" y="1435396"/>
            <a:ext cx="3420576" cy="2594346"/>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7297" y="4132673"/>
            <a:ext cx="3257148" cy="2214964"/>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9449"/>
          <a:stretch/>
        </p:blipFill>
        <p:spPr>
          <a:xfrm>
            <a:off x="914400" y="4132674"/>
            <a:ext cx="3426180" cy="2214963"/>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b="14027"/>
          <a:stretch/>
        </p:blipFill>
        <p:spPr>
          <a:xfrm>
            <a:off x="4444335" y="1909079"/>
            <a:ext cx="3260110" cy="2102112"/>
          </a:xfrm>
          <a:prstGeom prst="rect">
            <a:avLst/>
          </a:prstGeom>
        </p:spPr>
      </p:pic>
      <p:sp>
        <p:nvSpPr>
          <p:cNvPr id="3" name="Oval 2"/>
          <p:cNvSpPr/>
          <p:nvPr/>
        </p:nvSpPr>
        <p:spPr>
          <a:xfrm>
            <a:off x="2764471" y="2534167"/>
            <a:ext cx="202018" cy="180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2764471" y="2766387"/>
            <a:ext cx="202018" cy="1807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p:cNvSpPr/>
          <p:nvPr/>
        </p:nvSpPr>
        <p:spPr>
          <a:xfrm>
            <a:off x="8437705" y="2480780"/>
            <a:ext cx="202018" cy="1807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p:cNvSpPr/>
          <p:nvPr/>
        </p:nvSpPr>
        <p:spPr>
          <a:xfrm>
            <a:off x="8437705" y="3290914"/>
            <a:ext cx="202018" cy="1807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53858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7640" r="31172" b="5240"/>
          <a:stretch/>
        </p:blipFill>
        <p:spPr>
          <a:xfrm>
            <a:off x="3057525" y="142875"/>
            <a:ext cx="4029076" cy="6553200"/>
          </a:xfrm>
          <a:prstGeom prst="rect">
            <a:avLst/>
          </a:prstGeom>
        </p:spPr>
      </p:pic>
      <p:sp>
        <p:nvSpPr>
          <p:cNvPr id="4" name="Title 1"/>
          <p:cNvSpPr txBox="1">
            <a:spLocks/>
          </p:cNvSpPr>
          <p:nvPr/>
        </p:nvSpPr>
        <p:spPr>
          <a:xfrm>
            <a:off x="356652" y="288369"/>
            <a:ext cx="35295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solidFill>
                  <a:prstClr val="white"/>
                </a:solidFill>
                <a:effectLst>
                  <a:outerShdw blurRad="38100" dist="38100" dir="2700000" algn="tl">
                    <a:srgbClr val="000000">
                      <a:alpha val="43137"/>
                    </a:srgbClr>
                  </a:outerShdw>
                </a:effectLst>
              </a:rPr>
              <a:t>Where will people work?</a:t>
            </a:r>
          </a:p>
        </p:txBody>
      </p:sp>
      <p:sp>
        <p:nvSpPr>
          <p:cNvPr id="10" name="Title 1"/>
          <p:cNvSpPr txBox="1">
            <a:spLocks/>
          </p:cNvSpPr>
          <p:nvPr/>
        </p:nvSpPr>
        <p:spPr>
          <a:xfrm>
            <a:off x="356652" y="1094545"/>
            <a:ext cx="3493286" cy="2700280"/>
          </a:xfrm>
          <a:prstGeom prst="rect">
            <a:avLst/>
          </a:prstGeom>
          <a:solidFill>
            <a:schemeClr val="tx1">
              <a:lumMod val="85000"/>
            </a:schemeClr>
          </a:solidFill>
        </p:spPr>
        <p:txBody>
          <a:bodyPr vert="horz" lIns="180000" tIns="90000" rIns="180000" bIns="90000" rtlCol="0" anchor="t" anchorCtr="0">
            <a:normAutofit fontScale="97500"/>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1100" b="1" dirty="0">
                <a:solidFill>
                  <a:prstClr val="black"/>
                </a:solidFill>
                <a:latin typeface="Arial" panose="020B0604020202020204" pitchFamily="34" charset="0"/>
                <a:cs typeface="Arial" panose="020B0604020202020204" pitchFamily="34" charset="0"/>
              </a:rPr>
              <a:t>	</a:t>
            </a:r>
          </a:p>
        </p:txBody>
      </p:sp>
      <p:sp>
        <p:nvSpPr>
          <p:cNvPr id="11" name="TextBox 10"/>
          <p:cNvSpPr txBox="1"/>
          <p:nvPr/>
        </p:nvSpPr>
        <p:spPr>
          <a:xfrm>
            <a:off x="2977029" y="1166943"/>
            <a:ext cx="652743" cy="2492990"/>
          </a:xfrm>
          <a:prstGeom prst="rect">
            <a:avLst/>
          </a:prstGeom>
          <a:noFill/>
        </p:spPr>
        <p:txBody>
          <a:bodyPr wrap="none" rtlCol="0">
            <a:spAutoFit/>
          </a:bodyPr>
          <a:lstStyle/>
          <a:p>
            <a:r>
              <a:rPr lang="en-AU" sz="1200" b="1" u="sng" dirty="0" smtClean="0">
                <a:solidFill>
                  <a:schemeClr val="bg1"/>
                </a:solidFill>
                <a:latin typeface="Arial" panose="020B0604020202020204" pitchFamily="34" charset="0"/>
                <a:cs typeface="Arial" panose="020B0604020202020204" pitchFamily="34" charset="0"/>
              </a:rPr>
              <a:t>Jobs</a:t>
            </a: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8,100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13,100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10,800</a:t>
            </a:r>
          </a:p>
          <a:p>
            <a:endParaRPr lang="en-AU" sz="1200" dirty="0" smtClean="0">
              <a:solidFill>
                <a:schemeClr val="bg1"/>
              </a:solidFill>
              <a:latin typeface="Arial" panose="020B0604020202020204" pitchFamily="34" charset="0"/>
              <a:cs typeface="Arial" panose="020B0604020202020204" pitchFamily="34" charset="0"/>
            </a:endParaRPr>
          </a:p>
          <a:p>
            <a:endParaRPr lang="en-AU" sz="1200" dirty="0">
              <a:solidFill>
                <a:schemeClr val="bg1"/>
              </a:solidFill>
              <a:latin typeface="Arial" panose="020B0604020202020204" pitchFamily="34" charset="0"/>
              <a:cs typeface="Arial" panose="020B0604020202020204" pitchFamily="34" charset="0"/>
            </a:endParaRPr>
          </a:p>
          <a:p>
            <a:r>
              <a:rPr lang="en-AU" sz="1200" dirty="0" smtClean="0">
                <a:solidFill>
                  <a:schemeClr val="bg1"/>
                </a:solidFill>
                <a:latin typeface="Arial" panose="020B0604020202020204" pitchFamily="34" charset="0"/>
                <a:cs typeface="Arial" panose="020B0604020202020204" pitchFamily="34" charset="0"/>
              </a:rPr>
              <a:t>1,300</a:t>
            </a:r>
          </a:p>
          <a:p>
            <a:endParaRPr lang="en-AU" sz="1200" dirty="0" smtClean="0">
              <a:solidFill>
                <a:schemeClr val="bg1"/>
              </a:solidFill>
              <a:latin typeface="Arial" panose="020B0604020202020204" pitchFamily="34" charset="0"/>
              <a:cs typeface="Arial" panose="020B0604020202020204" pitchFamily="34" charset="0"/>
            </a:endParaRPr>
          </a:p>
          <a:p>
            <a:r>
              <a:rPr lang="en-AU" sz="1200" b="1" dirty="0" smtClean="0">
                <a:solidFill>
                  <a:schemeClr val="bg1"/>
                </a:solidFill>
                <a:latin typeface="Arial" panose="020B0604020202020204" pitchFamily="34" charset="0"/>
                <a:cs typeface="Arial" panose="020B0604020202020204" pitchFamily="34" charset="0"/>
              </a:rPr>
              <a:t>33,300</a:t>
            </a:r>
            <a:endParaRPr lang="en-AU" sz="12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432106" y="1166943"/>
            <a:ext cx="2392547" cy="2492990"/>
          </a:xfrm>
          <a:prstGeom prst="rect">
            <a:avLst/>
          </a:prstGeom>
          <a:noFill/>
        </p:spPr>
        <p:txBody>
          <a:bodyPr wrap="square" rtlCol="0">
            <a:spAutoFit/>
          </a:bodyPr>
          <a:lstStyle/>
          <a:p>
            <a:r>
              <a:rPr lang="en-AU" sz="1200" b="1" u="sng" dirty="0" smtClean="0">
                <a:solidFill>
                  <a:prstClr val="black"/>
                </a:solidFill>
                <a:latin typeface="Arial" panose="020B0604020202020204" pitchFamily="34" charset="0"/>
                <a:cs typeface="Arial" panose="020B0604020202020204" pitchFamily="34" charset="0"/>
              </a:rPr>
              <a:t>Land Use</a:t>
            </a:r>
          </a:p>
          <a:p>
            <a:endParaRPr lang="en-AU" sz="1200" u="sng"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Town </a:t>
            </a:r>
            <a:r>
              <a:rPr lang="en-AU" sz="1200" dirty="0">
                <a:solidFill>
                  <a:prstClr val="black"/>
                </a:solidFill>
                <a:latin typeface="Arial" panose="020B0604020202020204" pitchFamily="34" charset="0"/>
                <a:cs typeface="Arial" panose="020B0604020202020204" pitchFamily="34" charset="0"/>
              </a:rPr>
              <a:t>Centres </a:t>
            </a:r>
            <a:r>
              <a:rPr lang="en-AU" sz="1100" dirty="0">
                <a:solidFill>
                  <a:prstClr val="black"/>
                </a:solidFill>
                <a:latin typeface="Arial" panose="020B0604020202020204" pitchFamily="34" charset="0"/>
                <a:cs typeface="Arial" panose="020B0604020202020204" pitchFamily="34" charset="0"/>
              </a:rPr>
              <a:t>(community services, retail, other)</a:t>
            </a:r>
          </a:p>
          <a:p>
            <a:endParaRPr lang="en-AU" sz="1200" dirty="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Industry/business</a:t>
            </a:r>
            <a:r>
              <a:rPr lang="en-AU" sz="1200" dirty="0">
                <a:solidFill>
                  <a:prstClr val="black"/>
                </a:solidFill>
                <a:latin typeface="Arial" panose="020B0604020202020204" pitchFamily="34" charset="0"/>
                <a:cs typeface="Arial" panose="020B0604020202020204" pitchFamily="34" charset="0"/>
              </a:rPr>
              <a:t>	</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Business/mixed </a:t>
            </a:r>
            <a:r>
              <a:rPr lang="en-AU" sz="1200" dirty="0">
                <a:solidFill>
                  <a:prstClr val="black"/>
                </a:solidFill>
                <a:latin typeface="Arial" panose="020B0604020202020204" pitchFamily="34" charset="0"/>
                <a:cs typeface="Arial" panose="020B0604020202020204" pitchFamily="34" charset="0"/>
              </a:rPr>
              <a:t>use/small enterprises</a:t>
            </a:r>
          </a:p>
          <a:p>
            <a:endParaRPr lang="en-AU" sz="1200" dirty="0" smtClean="0">
              <a:solidFill>
                <a:prstClr val="black"/>
              </a:solidFill>
              <a:latin typeface="Arial" panose="020B0604020202020204" pitchFamily="34" charset="0"/>
              <a:cs typeface="Arial" panose="020B0604020202020204" pitchFamily="34" charset="0"/>
            </a:endParaRPr>
          </a:p>
          <a:p>
            <a:r>
              <a:rPr lang="en-AU" sz="1200" dirty="0" smtClean="0">
                <a:solidFill>
                  <a:prstClr val="black"/>
                </a:solidFill>
                <a:latin typeface="Arial" panose="020B0604020202020204" pitchFamily="34" charset="0"/>
                <a:cs typeface="Arial" panose="020B0604020202020204" pitchFamily="34" charset="0"/>
              </a:rPr>
              <a:t>Home-based </a:t>
            </a:r>
            <a:r>
              <a:rPr lang="en-AU" sz="1200" dirty="0">
                <a:solidFill>
                  <a:prstClr val="black"/>
                </a:solidFill>
                <a:latin typeface="Arial" panose="020B0604020202020204" pitchFamily="34" charset="0"/>
                <a:cs typeface="Arial" panose="020B0604020202020204" pitchFamily="34" charset="0"/>
              </a:rPr>
              <a:t>businesses</a:t>
            </a:r>
          </a:p>
          <a:p>
            <a:endParaRPr lang="en-AU" sz="1200" dirty="0">
              <a:solidFill>
                <a:prstClr val="black"/>
              </a:solidFill>
              <a:latin typeface="Arial" panose="020B0604020202020204" pitchFamily="34" charset="0"/>
              <a:cs typeface="Arial" panose="020B0604020202020204" pitchFamily="34" charset="0"/>
            </a:endParaRPr>
          </a:p>
          <a:p>
            <a:r>
              <a:rPr lang="en-AU" sz="1200" b="1" dirty="0">
                <a:solidFill>
                  <a:prstClr val="black"/>
                </a:solidFill>
                <a:latin typeface="Arial" panose="020B0604020202020204" pitchFamily="34" charset="0"/>
                <a:cs typeface="Arial" panose="020B0604020202020204" pitchFamily="34" charset="0"/>
              </a:rPr>
              <a:t>Total</a:t>
            </a:r>
            <a:r>
              <a:rPr lang="en-AU" sz="1000" b="1" dirty="0">
                <a:solidFill>
                  <a:prstClr val="black"/>
                </a:solidFill>
                <a:latin typeface="Arial" panose="020B0604020202020204" pitchFamily="34" charset="0"/>
                <a:cs typeface="Arial" panose="020B0604020202020204" pitchFamily="34" charset="0"/>
              </a:rPr>
              <a:t>	</a:t>
            </a:r>
            <a:r>
              <a:rPr lang="en-AU" sz="1000" b="1" dirty="0">
                <a:solidFill>
                  <a:prstClr val="black"/>
                </a:solidFill>
              </a:rPr>
              <a:t>	</a:t>
            </a:r>
            <a:endParaRPr lang="en-AU" sz="1000" dirty="0"/>
          </a:p>
        </p:txBody>
      </p:sp>
      <p:sp>
        <p:nvSpPr>
          <p:cNvPr id="29" name="Title 1"/>
          <p:cNvSpPr txBox="1">
            <a:spLocks/>
          </p:cNvSpPr>
          <p:nvPr/>
        </p:nvSpPr>
        <p:spPr>
          <a:xfrm>
            <a:off x="353694" y="6158734"/>
            <a:ext cx="1465581" cy="376794"/>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6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Mixed Use</a:t>
            </a:r>
            <a:endParaRPr lang="en-AU" sz="1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6914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7276" r="19738" b="7804"/>
          <a:stretch/>
        </p:blipFill>
        <p:spPr>
          <a:xfrm>
            <a:off x="356647" y="285750"/>
            <a:ext cx="8406353" cy="6287878"/>
          </a:xfrm>
          <a:prstGeom prst="rect">
            <a:avLst/>
          </a:prstGeom>
        </p:spPr>
      </p:pic>
      <p:sp>
        <p:nvSpPr>
          <p:cNvPr id="6" name="Title 1"/>
          <p:cNvSpPr>
            <a:spLocks noGrp="1"/>
          </p:cNvSpPr>
          <p:nvPr>
            <p:ph type="title" idx="4294967295"/>
          </p:nvPr>
        </p:nvSpPr>
        <p:spPr>
          <a:xfrm>
            <a:off x="7387276" y="486180"/>
            <a:ext cx="3644980" cy="447675"/>
          </a:xfrm>
          <a:solidFill>
            <a:srgbClr val="92D050"/>
          </a:solidFill>
        </p:spPr>
        <p:txBody>
          <a:bodyPr>
            <a:noAutofit/>
          </a:bodyPr>
          <a:lstStyle/>
          <a:p>
            <a:r>
              <a:rPr lang="en-AU"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Plumpton housing density plan</a:t>
            </a:r>
            <a:endParaRPr lang="en-US"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a:xfrm>
            <a:off x="356652" y="288369"/>
            <a:ext cx="217699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Housing types</a:t>
            </a:r>
          </a:p>
        </p:txBody>
      </p:sp>
      <p:graphicFrame>
        <p:nvGraphicFramePr>
          <p:cNvPr id="8" name="Table 7"/>
          <p:cNvGraphicFramePr>
            <a:graphicFrameLocks noGrp="1"/>
          </p:cNvGraphicFramePr>
          <p:nvPr>
            <p:extLst>
              <p:ext uri="{D42A27DB-BD31-4B8C-83A1-F6EECF244321}">
                <p14:modId xmlns:p14="http://schemas.microsoft.com/office/powerpoint/2010/main" val="489322432"/>
              </p:ext>
            </p:extLst>
          </p:nvPr>
        </p:nvGraphicFramePr>
        <p:xfrm>
          <a:off x="8519104" y="1474217"/>
          <a:ext cx="2513152" cy="2899576"/>
        </p:xfrm>
        <a:graphic>
          <a:graphicData uri="http://schemas.openxmlformats.org/drawingml/2006/table">
            <a:tbl>
              <a:tblPr>
                <a:tableStyleId>{0505E3EF-67EA-436B-97B2-0124C06EBD24}</a:tableStyleId>
              </a:tblPr>
              <a:tblGrid>
                <a:gridCol w="1271244">
                  <a:extLst>
                    <a:ext uri="{9D8B030D-6E8A-4147-A177-3AD203B41FA5}">
                      <a16:colId xmlns="" xmlns:a16="http://schemas.microsoft.com/office/drawing/2014/main" val="20000"/>
                    </a:ext>
                  </a:extLst>
                </a:gridCol>
                <a:gridCol w="1241908">
                  <a:extLst>
                    <a:ext uri="{9D8B030D-6E8A-4147-A177-3AD203B41FA5}">
                      <a16:colId xmlns="" xmlns:a16="http://schemas.microsoft.com/office/drawing/2014/main" val="20001"/>
                    </a:ext>
                  </a:extLst>
                </a:gridCol>
              </a:tblGrid>
              <a:tr h="623683">
                <a:tc>
                  <a:txBody>
                    <a:bodyPr/>
                    <a:lstStyle/>
                    <a:p>
                      <a:pPr algn="ctr" fontAlgn="t"/>
                      <a:r>
                        <a:rPr lang="en-AU" sz="1400" b="1" u="none" strike="noStrike" dirty="0">
                          <a:solidFill>
                            <a:schemeClr val="tx1"/>
                          </a:solidFill>
                          <a:effectLst/>
                        </a:rPr>
                        <a:t>LOCALITY</a:t>
                      </a:r>
                      <a:endParaRPr lang="en-AU" sz="1400" b="1" i="0" u="none" strike="noStrike" dirty="0">
                        <a:solidFill>
                          <a:schemeClr val="tx1"/>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lumMod val="50000"/>
                      </a:schemeClr>
                    </a:solidFill>
                  </a:tcPr>
                </a:tc>
                <a:tc>
                  <a:txBody>
                    <a:bodyPr/>
                    <a:lstStyle/>
                    <a:p>
                      <a:pPr algn="ctr" fontAlgn="t"/>
                      <a:r>
                        <a:rPr lang="en-AU" sz="1400" b="1" u="none" strike="noStrike" dirty="0">
                          <a:solidFill>
                            <a:schemeClr val="tx1"/>
                          </a:solidFill>
                          <a:effectLst/>
                        </a:rPr>
                        <a:t>TYPICAL LOT SIZE</a:t>
                      </a:r>
                      <a:br>
                        <a:rPr lang="en-AU" sz="1400" b="1" u="none" strike="noStrike" dirty="0">
                          <a:solidFill>
                            <a:schemeClr val="tx1"/>
                          </a:solidFill>
                          <a:effectLst/>
                        </a:rPr>
                      </a:br>
                      <a:r>
                        <a:rPr lang="en-AU" sz="1200" b="1" u="none" strike="noStrike" dirty="0">
                          <a:solidFill>
                            <a:schemeClr val="tx1"/>
                          </a:solidFill>
                          <a:effectLst/>
                        </a:rPr>
                        <a:t>(estimate)</a:t>
                      </a:r>
                      <a:endParaRPr lang="en-AU" sz="1200" b="1" i="0" u="none" strike="noStrike" dirty="0">
                        <a:solidFill>
                          <a:schemeClr val="tx1"/>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lumMod val="50000"/>
                      </a:schemeClr>
                    </a:solidFill>
                  </a:tcPr>
                </a:tc>
                <a:extLst>
                  <a:ext uri="{0D108BD9-81ED-4DB2-BD59-A6C34878D82A}">
                    <a16:rowId xmlns="" xmlns:a16="http://schemas.microsoft.com/office/drawing/2014/main" val="10000"/>
                  </a:ext>
                </a:extLst>
              </a:tr>
              <a:tr h="348568">
                <a:tc>
                  <a:txBody>
                    <a:bodyPr/>
                    <a:lstStyle/>
                    <a:p>
                      <a:pPr algn="ctr" fontAlgn="b"/>
                      <a:r>
                        <a:rPr lang="en-AU" sz="1400" u="none" strike="noStrike" dirty="0">
                          <a:effectLst/>
                        </a:rPr>
                        <a:t>Doncaster East</a:t>
                      </a:r>
                      <a:endParaRPr lang="en-A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tc>
                  <a:txBody>
                    <a:bodyPr/>
                    <a:lstStyle/>
                    <a:p>
                      <a:pPr algn="ctr" fontAlgn="b"/>
                      <a:r>
                        <a:rPr lang="en-AU" sz="1400" u="none" strike="noStrike" dirty="0" smtClean="0">
                          <a:effectLst/>
                        </a:rPr>
                        <a:t>804</a:t>
                      </a:r>
                      <a:r>
                        <a:rPr lang="en-AU" sz="1400" b="0" i="0" kern="1200" dirty="0" smtClean="0">
                          <a:solidFill>
                            <a:schemeClr val="dk1"/>
                          </a:solidFill>
                          <a:effectLst/>
                          <a:latin typeface="+mn-lt"/>
                          <a:ea typeface="+mn-ea"/>
                          <a:cs typeface="+mn-cs"/>
                        </a:rPr>
                        <a:t>m</a:t>
                      </a:r>
                      <a:r>
                        <a:rPr lang="en-AU" sz="1400" b="0" i="0" kern="1200" baseline="30000" dirty="0" smtClean="0">
                          <a:solidFill>
                            <a:schemeClr val="dk1"/>
                          </a:solidFill>
                          <a:effectLst/>
                          <a:latin typeface="+mn-lt"/>
                          <a:ea typeface="+mn-ea"/>
                          <a:cs typeface="+mn-cs"/>
                        </a:rPr>
                        <a:t>2</a:t>
                      </a:r>
                      <a:endParaRPr lang="en-AU"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extLst>
                  <a:ext uri="{0D108BD9-81ED-4DB2-BD59-A6C34878D82A}">
                    <a16:rowId xmlns="" xmlns:a16="http://schemas.microsoft.com/office/drawing/2014/main" val="10001"/>
                  </a:ext>
                </a:extLst>
              </a:tr>
              <a:tr h="348568">
                <a:tc>
                  <a:txBody>
                    <a:bodyPr/>
                    <a:lstStyle/>
                    <a:p>
                      <a:pPr algn="ctr" fontAlgn="b"/>
                      <a:r>
                        <a:rPr lang="en-AU" sz="1400" u="none" strike="noStrike" dirty="0">
                          <a:effectLst/>
                        </a:rPr>
                        <a:t>Glen Waverley</a:t>
                      </a:r>
                      <a:endParaRPr lang="en-A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tc>
                  <a:txBody>
                    <a:bodyPr/>
                    <a:lstStyle/>
                    <a:p>
                      <a:pPr marL="0" marR="0" indent="0" algn="ctr" defTabSz="960096" rtl="0" eaLnBrk="1" fontAlgn="b" latinLnBrk="0" hangingPunct="1">
                        <a:lnSpc>
                          <a:spcPct val="100000"/>
                        </a:lnSpc>
                        <a:spcBef>
                          <a:spcPts val="0"/>
                        </a:spcBef>
                        <a:spcAft>
                          <a:spcPts val="0"/>
                        </a:spcAft>
                        <a:buClrTx/>
                        <a:buSzTx/>
                        <a:buFontTx/>
                        <a:buNone/>
                        <a:tabLst/>
                        <a:defRPr/>
                      </a:pPr>
                      <a:r>
                        <a:rPr lang="en-AU" sz="1400" u="none" strike="noStrike" dirty="0" smtClean="0">
                          <a:effectLst/>
                        </a:rPr>
                        <a:t>668</a:t>
                      </a:r>
                      <a:r>
                        <a:rPr lang="en-AU" sz="1400" b="0" i="0" kern="1200" dirty="0" smtClean="0">
                          <a:solidFill>
                            <a:schemeClr val="dk1"/>
                          </a:solidFill>
                          <a:effectLst/>
                          <a:latin typeface="+mn-lt"/>
                          <a:ea typeface="+mn-ea"/>
                          <a:cs typeface="+mn-cs"/>
                        </a:rPr>
                        <a:t>m</a:t>
                      </a:r>
                      <a:r>
                        <a:rPr lang="en-AU" sz="1400" b="0" i="0" kern="1200" baseline="30000" dirty="0" smtClean="0">
                          <a:solidFill>
                            <a:schemeClr val="dk1"/>
                          </a:solidFill>
                          <a:effectLst/>
                          <a:latin typeface="+mn-lt"/>
                          <a:ea typeface="+mn-ea"/>
                          <a:cs typeface="+mn-cs"/>
                        </a:rPr>
                        <a:t>2</a:t>
                      </a:r>
                      <a:endParaRPr lang="en-AU" sz="1400" b="0" i="0" u="none" strike="noStrike" dirty="0" smtClean="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extLst>
                  <a:ext uri="{0D108BD9-81ED-4DB2-BD59-A6C34878D82A}">
                    <a16:rowId xmlns="" xmlns:a16="http://schemas.microsoft.com/office/drawing/2014/main" val="10002"/>
                  </a:ext>
                </a:extLst>
              </a:tr>
              <a:tr h="348568">
                <a:tc>
                  <a:txBody>
                    <a:bodyPr/>
                    <a:lstStyle/>
                    <a:p>
                      <a:pPr algn="ctr" fontAlgn="b"/>
                      <a:r>
                        <a:rPr lang="en-AU" sz="1400" u="none" strike="noStrike" dirty="0">
                          <a:effectLst/>
                        </a:rPr>
                        <a:t>Hawthorn</a:t>
                      </a:r>
                      <a:endParaRPr lang="en-A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tc>
                  <a:txBody>
                    <a:bodyPr/>
                    <a:lstStyle/>
                    <a:p>
                      <a:pPr algn="ctr" fontAlgn="b"/>
                      <a:r>
                        <a:rPr lang="en-AU" sz="1400" u="none" strike="noStrike" dirty="0" smtClean="0">
                          <a:effectLst/>
                        </a:rPr>
                        <a:t>608</a:t>
                      </a:r>
                      <a:r>
                        <a:rPr lang="en-AU" sz="1400" b="0" i="0" kern="1200" dirty="0" smtClean="0">
                          <a:solidFill>
                            <a:schemeClr val="dk1"/>
                          </a:solidFill>
                          <a:effectLst/>
                          <a:latin typeface="+mn-lt"/>
                          <a:ea typeface="+mn-ea"/>
                          <a:cs typeface="+mn-cs"/>
                        </a:rPr>
                        <a:t>m</a:t>
                      </a:r>
                      <a:r>
                        <a:rPr lang="en-AU" sz="1400" b="0" i="0" kern="1200" baseline="30000" dirty="0" smtClean="0">
                          <a:solidFill>
                            <a:schemeClr val="dk1"/>
                          </a:solidFill>
                          <a:effectLst/>
                          <a:latin typeface="+mn-lt"/>
                          <a:ea typeface="+mn-ea"/>
                          <a:cs typeface="+mn-cs"/>
                        </a:rPr>
                        <a:t>2</a:t>
                      </a:r>
                      <a:endParaRPr lang="en-AU"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extLst>
                  <a:ext uri="{0D108BD9-81ED-4DB2-BD59-A6C34878D82A}">
                    <a16:rowId xmlns="" xmlns:a16="http://schemas.microsoft.com/office/drawing/2014/main" val="10003"/>
                  </a:ext>
                </a:extLst>
              </a:tr>
              <a:tr h="348568">
                <a:tc>
                  <a:txBody>
                    <a:bodyPr/>
                    <a:lstStyle/>
                    <a:p>
                      <a:pPr algn="ctr" fontAlgn="b"/>
                      <a:r>
                        <a:rPr lang="en-AU" sz="1400" u="none" strike="noStrike">
                          <a:effectLst/>
                        </a:rPr>
                        <a:t>Thornbury</a:t>
                      </a:r>
                      <a:endParaRPr lang="en-AU" sz="1400" b="1" i="0" u="none" strike="noStrike">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tc>
                  <a:txBody>
                    <a:bodyPr/>
                    <a:lstStyle/>
                    <a:p>
                      <a:pPr algn="ctr" fontAlgn="b"/>
                      <a:r>
                        <a:rPr lang="en-AU" sz="1400" u="none" strike="noStrike" dirty="0" smtClean="0">
                          <a:effectLst/>
                        </a:rPr>
                        <a:t>545</a:t>
                      </a:r>
                      <a:r>
                        <a:rPr lang="en-AU" sz="1400" b="0" i="0" kern="1200" dirty="0" smtClean="0">
                          <a:solidFill>
                            <a:schemeClr val="dk1"/>
                          </a:solidFill>
                          <a:effectLst/>
                          <a:latin typeface="+mn-lt"/>
                          <a:ea typeface="+mn-ea"/>
                          <a:cs typeface="+mn-cs"/>
                        </a:rPr>
                        <a:t>m</a:t>
                      </a:r>
                      <a:r>
                        <a:rPr lang="en-AU" sz="1400" b="0" i="0" kern="1200" baseline="30000" dirty="0" smtClean="0">
                          <a:solidFill>
                            <a:schemeClr val="dk1"/>
                          </a:solidFill>
                          <a:effectLst/>
                          <a:latin typeface="+mn-lt"/>
                          <a:ea typeface="+mn-ea"/>
                          <a:cs typeface="+mn-cs"/>
                        </a:rPr>
                        <a:t>2</a:t>
                      </a:r>
                      <a:endParaRPr lang="en-AU"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extLst>
                  <a:ext uri="{0D108BD9-81ED-4DB2-BD59-A6C34878D82A}">
                    <a16:rowId xmlns="" xmlns:a16="http://schemas.microsoft.com/office/drawing/2014/main" val="10004"/>
                  </a:ext>
                </a:extLst>
              </a:tr>
              <a:tr h="348568">
                <a:tc>
                  <a:txBody>
                    <a:bodyPr/>
                    <a:lstStyle/>
                    <a:p>
                      <a:pPr algn="ctr" fontAlgn="b"/>
                      <a:r>
                        <a:rPr lang="en-AU" sz="1400" u="none" strike="noStrike" dirty="0">
                          <a:effectLst/>
                        </a:rPr>
                        <a:t>Northcote</a:t>
                      </a:r>
                      <a:endParaRPr lang="en-A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tc>
                  <a:txBody>
                    <a:bodyPr/>
                    <a:lstStyle/>
                    <a:p>
                      <a:pPr algn="ctr" fontAlgn="b"/>
                      <a:r>
                        <a:rPr lang="en-AU" sz="1400" u="none" strike="noStrike" dirty="0" smtClean="0">
                          <a:effectLst/>
                        </a:rPr>
                        <a:t>495</a:t>
                      </a:r>
                      <a:r>
                        <a:rPr lang="en-AU" sz="1400" b="0" i="0" kern="1200" dirty="0" smtClean="0">
                          <a:solidFill>
                            <a:schemeClr val="dk1"/>
                          </a:solidFill>
                          <a:effectLst/>
                          <a:latin typeface="+mn-lt"/>
                          <a:ea typeface="+mn-ea"/>
                          <a:cs typeface="+mn-cs"/>
                        </a:rPr>
                        <a:t>m</a:t>
                      </a:r>
                      <a:r>
                        <a:rPr lang="en-AU" sz="1400" b="0" i="0" kern="1200" baseline="30000" dirty="0" smtClean="0">
                          <a:solidFill>
                            <a:schemeClr val="dk1"/>
                          </a:solidFill>
                          <a:effectLst/>
                          <a:latin typeface="+mn-lt"/>
                          <a:ea typeface="+mn-ea"/>
                          <a:cs typeface="+mn-cs"/>
                        </a:rPr>
                        <a:t>2</a:t>
                      </a:r>
                      <a:endParaRPr lang="en-AU"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solidFill>
                  </a:tcPr>
                </a:tc>
                <a:extLst>
                  <a:ext uri="{0D108BD9-81ED-4DB2-BD59-A6C34878D82A}">
                    <a16:rowId xmlns="" xmlns:a16="http://schemas.microsoft.com/office/drawing/2014/main" val="10005"/>
                  </a:ext>
                </a:extLst>
              </a:tr>
              <a:tr h="533053">
                <a:tc>
                  <a:txBody>
                    <a:bodyPr/>
                    <a:lstStyle/>
                    <a:p>
                      <a:pPr algn="ctr" fontAlgn="b"/>
                      <a:r>
                        <a:rPr lang="en-AU" sz="1400" b="1" u="none" strike="noStrike" dirty="0">
                          <a:effectLst/>
                        </a:rPr>
                        <a:t>Plumpton + Kororoit</a:t>
                      </a:r>
                      <a:endParaRPr lang="en-A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lumMod val="85000"/>
                      </a:schemeClr>
                    </a:solidFill>
                  </a:tcPr>
                </a:tc>
                <a:tc>
                  <a:txBody>
                    <a:bodyPr/>
                    <a:lstStyle/>
                    <a:p>
                      <a:pPr algn="ctr" fontAlgn="b"/>
                      <a:r>
                        <a:rPr lang="en-AU" sz="1400" b="1" u="none" strike="noStrike" dirty="0" smtClean="0">
                          <a:effectLst/>
                        </a:rPr>
                        <a:t>425</a:t>
                      </a:r>
                      <a:r>
                        <a:rPr lang="en-AU" sz="1400" b="0" i="0" kern="1200" dirty="0" smtClean="0">
                          <a:solidFill>
                            <a:schemeClr val="dk1"/>
                          </a:solidFill>
                          <a:effectLst/>
                          <a:latin typeface="+mn-lt"/>
                          <a:ea typeface="+mn-ea"/>
                          <a:cs typeface="+mn-cs"/>
                        </a:rPr>
                        <a:t>m</a:t>
                      </a:r>
                      <a:r>
                        <a:rPr lang="en-AU" sz="1400" b="0" i="0" kern="1200" baseline="30000" dirty="0" smtClean="0">
                          <a:solidFill>
                            <a:schemeClr val="dk1"/>
                          </a:solidFill>
                          <a:effectLst/>
                          <a:latin typeface="+mn-lt"/>
                          <a:ea typeface="+mn-ea"/>
                          <a:cs typeface="+mn-cs"/>
                        </a:rPr>
                        <a:t>2</a:t>
                      </a:r>
                      <a:endParaRPr lang="en-AU"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A4AD"/>
                      </a:solidFill>
                      <a:prstDash val="solid"/>
                      <a:round/>
                      <a:headEnd type="none" w="med" len="med"/>
                      <a:tailEnd type="none" w="med" len="med"/>
                    </a:lnL>
                    <a:lnR w="12700" cap="flat" cmpd="sng" algn="ctr">
                      <a:solidFill>
                        <a:srgbClr val="00A4AD"/>
                      </a:solidFill>
                      <a:prstDash val="solid"/>
                      <a:round/>
                      <a:headEnd type="none" w="med" len="med"/>
                      <a:tailEnd type="none" w="med" len="med"/>
                    </a:lnR>
                    <a:lnT w="12700" cap="flat" cmpd="sng" algn="ctr">
                      <a:solidFill>
                        <a:srgbClr val="00A4AD"/>
                      </a:solidFill>
                      <a:prstDash val="solid"/>
                      <a:round/>
                      <a:headEnd type="none" w="med" len="med"/>
                      <a:tailEnd type="none" w="med" len="med"/>
                    </a:lnT>
                    <a:lnB w="12700" cap="flat" cmpd="sng" algn="ctr">
                      <a:solidFill>
                        <a:srgbClr val="00A4AD"/>
                      </a:solidFill>
                      <a:prstDash val="solid"/>
                      <a:round/>
                      <a:headEnd type="none" w="med" len="med"/>
                      <a:tailEnd type="none" w="med" len="med"/>
                    </a:lnB>
                    <a:solidFill>
                      <a:schemeClr val="tx1">
                        <a:lumMod val="85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3515751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80929" y="288369"/>
            <a:ext cx="8636086" cy="6285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14" t="6472" r="13801" b="6104"/>
          <a:stretch/>
        </p:blipFill>
        <p:spPr>
          <a:xfrm>
            <a:off x="1480929" y="278296"/>
            <a:ext cx="8636085" cy="6295332"/>
          </a:xfrm>
          <a:prstGeom prst="rect">
            <a:avLst/>
          </a:prstGeom>
        </p:spPr>
      </p:pic>
      <p:sp>
        <p:nvSpPr>
          <p:cNvPr id="8" name="Title 1"/>
          <p:cNvSpPr txBox="1">
            <a:spLocks/>
          </p:cNvSpPr>
          <p:nvPr/>
        </p:nvSpPr>
        <p:spPr>
          <a:xfrm>
            <a:off x="356652" y="288369"/>
            <a:ext cx="306983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Access to open space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Tree>
    <p:extLst>
      <p:ext uri="{BB962C8B-B14F-4D97-AF65-F5344CB8AC3E}">
        <p14:creationId xmlns:p14="http://schemas.microsoft.com/office/powerpoint/2010/main" val="41153273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80929" y="288369"/>
            <a:ext cx="8636086" cy="6285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14" t="6673" r="13801" b="6104"/>
          <a:stretch/>
        </p:blipFill>
        <p:spPr>
          <a:xfrm>
            <a:off x="1480929" y="292768"/>
            <a:ext cx="8636085" cy="62808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57" t="6486" r="13836" b="6425"/>
          <a:stretch/>
        </p:blipFill>
        <p:spPr>
          <a:xfrm>
            <a:off x="1484767" y="292485"/>
            <a:ext cx="8627953" cy="6271278"/>
          </a:xfrm>
          <a:prstGeom prst="rect">
            <a:avLst/>
          </a:prstGeom>
        </p:spPr>
      </p:pic>
      <p:sp>
        <p:nvSpPr>
          <p:cNvPr id="8" name="Title 1"/>
          <p:cNvSpPr txBox="1">
            <a:spLocks/>
          </p:cNvSpPr>
          <p:nvPr/>
        </p:nvSpPr>
        <p:spPr>
          <a:xfrm>
            <a:off x="356652" y="288369"/>
            <a:ext cx="306983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Access to open space</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
        <p:nvSpPr>
          <p:cNvPr id="12" name="Title 1"/>
          <p:cNvSpPr txBox="1">
            <a:spLocks/>
          </p:cNvSpPr>
          <p:nvPr/>
        </p:nvSpPr>
        <p:spPr>
          <a:xfrm>
            <a:off x="356652" y="6163804"/>
            <a:ext cx="4314940" cy="447148"/>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Sports reserves and 1km catchment</a:t>
            </a:r>
          </a:p>
        </p:txBody>
      </p:sp>
    </p:spTree>
    <p:extLst>
      <p:ext uri="{BB962C8B-B14F-4D97-AF65-F5344CB8AC3E}">
        <p14:creationId xmlns:p14="http://schemas.microsoft.com/office/powerpoint/2010/main" val="2047147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80929" y="288369"/>
            <a:ext cx="8636086" cy="6285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14" t="6673" r="13801" b="6104"/>
          <a:stretch/>
        </p:blipFill>
        <p:spPr>
          <a:xfrm>
            <a:off x="1480929" y="292768"/>
            <a:ext cx="8636085" cy="62808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57" t="6486" r="13836" b="6425"/>
          <a:stretch/>
        </p:blipFill>
        <p:spPr>
          <a:xfrm>
            <a:off x="1484767" y="292485"/>
            <a:ext cx="8627953" cy="6271278"/>
          </a:xfrm>
          <a:prstGeom prst="rect">
            <a:avLst/>
          </a:prstGeom>
        </p:spPr>
      </p:pic>
      <p:sp>
        <p:nvSpPr>
          <p:cNvPr id="8" name="Title 1"/>
          <p:cNvSpPr txBox="1">
            <a:spLocks/>
          </p:cNvSpPr>
          <p:nvPr/>
        </p:nvSpPr>
        <p:spPr>
          <a:xfrm>
            <a:off x="356652" y="288369"/>
            <a:ext cx="306983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Access to open space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6285" y="-172326"/>
            <a:ext cx="10185790" cy="72009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
        <p:nvSpPr>
          <p:cNvPr id="14" name="Title 1"/>
          <p:cNvSpPr txBox="1">
            <a:spLocks/>
          </p:cNvSpPr>
          <p:nvPr/>
        </p:nvSpPr>
        <p:spPr>
          <a:xfrm>
            <a:off x="356652" y="6163804"/>
            <a:ext cx="6244173" cy="447148"/>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parks / sports reserve 400m walking catchment</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3630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80929" y="288369"/>
            <a:ext cx="8636086" cy="6285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14" t="6673" r="13801" b="6104"/>
          <a:stretch/>
        </p:blipFill>
        <p:spPr>
          <a:xfrm>
            <a:off x="1480929" y="292768"/>
            <a:ext cx="8636085" cy="62808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57" t="6486" r="13836" b="6425"/>
          <a:stretch/>
        </p:blipFill>
        <p:spPr>
          <a:xfrm>
            <a:off x="1484767" y="292485"/>
            <a:ext cx="8627953" cy="6271278"/>
          </a:xfrm>
          <a:prstGeom prst="rect">
            <a:avLst/>
          </a:prstGeom>
        </p:spPr>
      </p:pic>
      <p:sp>
        <p:nvSpPr>
          <p:cNvPr id="8" name="Title 1"/>
          <p:cNvSpPr txBox="1">
            <a:spLocks/>
          </p:cNvSpPr>
          <p:nvPr/>
        </p:nvSpPr>
        <p:spPr>
          <a:xfrm>
            <a:off x="356652" y="288369"/>
            <a:ext cx="306983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Access to open space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6285" y="-172326"/>
            <a:ext cx="10185790" cy="72009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74553" t="7642" r="2567" b="57747"/>
          <a:stretch/>
        </p:blipFill>
        <p:spPr>
          <a:xfrm>
            <a:off x="8619285" y="3602698"/>
            <a:ext cx="2330506" cy="249234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087" y="-190986"/>
            <a:ext cx="10185790" cy="72009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
        <p:nvSpPr>
          <p:cNvPr id="15" name="Title 1"/>
          <p:cNvSpPr txBox="1">
            <a:spLocks/>
          </p:cNvSpPr>
          <p:nvPr/>
        </p:nvSpPr>
        <p:spPr>
          <a:xfrm>
            <a:off x="356653" y="6163804"/>
            <a:ext cx="2977098" cy="447148"/>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 walking trails</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4901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3516" y="6218746"/>
            <a:ext cx="8658559" cy="970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1414" t="6673" r="27634" b="6104"/>
          <a:stretch/>
        </p:blipFill>
        <p:spPr>
          <a:xfrm>
            <a:off x="1480930" y="292768"/>
            <a:ext cx="7227136" cy="6280860"/>
          </a:xfrm>
          <a:prstGeom prst="rect">
            <a:avLst/>
          </a:prstGeom>
        </p:spPr>
      </p:pic>
      <p:pic>
        <p:nvPicPr>
          <p:cNvPr id="38" name="Picture 37"/>
          <p:cNvPicPr>
            <a:picLocks noChangeAspect="1"/>
          </p:cNvPicPr>
          <p:nvPr/>
        </p:nvPicPr>
        <p:blipFill rotWithShape="1">
          <a:blip r:embed="rId4" cstate="print">
            <a:extLst>
              <a:ext uri="{28A0092B-C50C-407E-A947-70E740481C1C}">
                <a14:useLocalDpi xmlns:a14="http://schemas.microsoft.com/office/drawing/2010/main" val="0"/>
              </a:ext>
            </a:extLst>
          </a:blip>
          <a:srcRect l="11199" t="17566" r="27422" b="9197"/>
          <a:stretch/>
        </p:blipFill>
        <p:spPr>
          <a:xfrm>
            <a:off x="2456121" y="1084100"/>
            <a:ext cx="6251945" cy="5273749"/>
          </a:xfrm>
          <a:prstGeom prst="rect">
            <a:avLst/>
          </a:prstGeom>
        </p:spPr>
      </p:pic>
      <p:pic>
        <p:nvPicPr>
          <p:cNvPr id="19" name="Picture 18"/>
          <p:cNvPicPr>
            <a:picLocks noChangeAspect="1"/>
          </p:cNvPicPr>
          <p:nvPr/>
        </p:nvPicPr>
        <p:blipFill>
          <a:blip r:embed="rId5"/>
          <a:stretch>
            <a:fillRect/>
          </a:stretch>
        </p:blipFill>
        <p:spPr>
          <a:xfrm>
            <a:off x="8824821" y="282130"/>
            <a:ext cx="2327620" cy="6206988"/>
          </a:xfrm>
          <a:prstGeom prst="rect">
            <a:avLst/>
          </a:prstGeom>
          <a:ln w="76200">
            <a:solidFill>
              <a:schemeClr val="bg1"/>
            </a:solidFill>
          </a:ln>
        </p:spPr>
      </p:pic>
      <p:sp>
        <p:nvSpPr>
          <p:cNvPr id="22" name="Rectangle 21"/>
          <p:cNvSpPr/>
          <p:nvPr/>
        </p:nvSpPr>
        <p:spPr>
          <a:xfrm>
            <a:off x="1514634" y="288369"/>
            <a:ext cx="7218921" cy="652984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1457" t="6486" r="29401" b="6425"/>
          <a:stretch/>
        </p:blipFill>
        <p:spPr>
          <a:xfrm>
            <a:off x="1480930" y="282130"/>
            <a:ext cx="7042545" cy="6271278"/>
          </a:xfrm>
          <a:prstGeom prst="rect">
            <a:avLst/>
          </a:prstGeom>
        </p:spPr>
      </p:pic>
      <p:cxnSp>
        <p:nvCxnSpPr>
          <p:cNvPr id="20" name="Straight Connector 19"/>
          <p:cNvCxnSpPr/>
          <p:nvPr/>
        </p:nvCxnSpPr>
        <p:spPr>
          <a:xfrm flipV="1">
            <a:off x="7858408" y="933855"/>
            <a:ext cx="828624" cy="686716"/>
          </a:xfrm>
          <a:prstGeom prst="line">
            <a:avLst/>
          </a:prstGeom>
          <a:ln w="38100">
            <a:solidFill>
              <a:srgbClr val="1E3E7E"/>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541537" y="5821378"/>
            <a:ext cx="1145495" cy="133932"/>
          </a:xfrm>
          <a:prstGeom prst="line">
            <a:avLst/>
          </a:prstGeom>
          <a:ln w="38100">
            <a:solidFill>
              <a:srgbClr val="1E3E7E"/>
            </a:solidFill>
            <a:prstDash val="dash"/>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13395" t="17306" r="20111" b="8570"/>
          <a:stretch/>
        </p:blipFill>
        <p:spPr>
          <a:xfrm>
            <a:off x="2725727" y="1072254"/>
            <a:ext cx="6772939" cy="5337545"/>
          </a:xfrm>
          <a:prstGeom prst="rect">
            <a:avLst/>
          </a:prstGeom>
        </p:spPr>
      </p:pic>
      <p:sp>
        <p:nvSpPr>
          <p:cNvPr id="2" name="Rectangle 1"/>
          <p:cNvSpPr/>
          <p:nvPr/>
        </p:nvSpPr>
        <p:spPr>
          <a:xfrm>
            <a:off x="0" y="1"/>
            <a:ext cx="2947943" cy="7200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p:cNvSpPr txBox="1">
            <a:spLocks/>
          </p:cNvSpPr>
          <p:nvPr/>
        </p:nvSpPr>
        <p:spPr>
          <a:xfrm>
            <a:off x="356652" y="288369"/>
            <a:ext cx="306983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Access to open space</a:t>
            </a:r>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771" y="1262724"/>
            <a:ext cx="3069839" cy="2302379"/>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273" y="3685702"/>
            <a:ext cx="3083215" cy="2302379"/>
          </a:xfrm>
          <a:prstGeom prst="rect">
            <a:avLst/>
          </a:prstGeom>
        </p:spPr>
      </p:pic>
      <p:sp>
        <p:nvSpPr>
          <p:cNvPr id="26" name="TextBox 25"/>
          <p:cNvSpPr txBox="1"/>
          <p:nvPr/>
        </p:nvSpPr>
        <p:spPr>
          <a:xfrm>
            <a:off x="388282" y="3720973"/>
            <a:ext cx="1932773" cy="400110"/>
          </a:xfrm>
          <a:prstGeom prst="rect">
            <a:avLst/>
          </a:prstGeom>
          <a:solidFill>
            <a:schemeClr val="tx1"/>
          </a:solidFill>
          <a:ln>
            <a:noFill/>
          </a:ln>
        </p:spPr>
        <p:txBody>
          <a:bodyPr wrap="none" rtlCol="0">
            <a:spAutoFit/>
          </a:bodyPr>
          <a:lstStyle/>
          <a:p>
            <a:r>
              <a:rPr lang="en-AU" sz="2000" b="1" dirty="0">
                <a:solidFill>
                  <a:schemeClr val="bg1"/>
                </a:solidFill>
                <a:latin typeface="+mj-lt"/>
              </a:rPr>
              <a:t>Taylors Hill West</a:t>
            </a:r>
          </a:p>
        </p:txBody>
      </p:sp>
      <p:sp>
        <p:nvSpPr>
          <p:cNvPr id="17" name="Title 1"/>
          <p:cNvSpPr txBox="1">
            <a:spLocks/>
          </p:cNvSpPr>
          <p:nvPr/>
        </p:nvSpPr>
        <p:spPr>
          <a:xfrm>
            <a:off x="356652" y="6373730"/>
            <a:ext cx="5653623" cy="447148"/>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Powerline easement concept plan and examples</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5746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
        <p:nvSpPr>
          <p:cNvPr id="6" name="Title 1"/>
          <p:cNvSpPr txBox="1">
            <a:spLocks/>
          </p:cNvSpPr>
          <p:nvPr/>
        </p:nvSpPr>
        <p:spPr>
          <a:xfrm>
            <a:off x="356652" y="288369"/>
            <a:ext cx="512022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err="1">
                <a:effectLst>
                  <a:outerShdw blurRad="38100" dist="38100" dir="2700000" algn="tl">
                    <a:srgbClr val="000000">
                      <a:alpha val="43137"/>
                    </a:srgbClr>
                  </a:outerShdw>
                </a:effectLst>
              </a:rPr>
              <a:t>Beattys</a:t>
            </a:r>
            <a:r>
              <a:rPr lang="en-AU" b="1" dirty="0">
                <a:effectLst>
                  <a:outerShdw blurRad="38100" dist="38100" dir="2700000" algn="tl">
                    <a:srgbClr val="000000">
                      <a:alpha val="43137"/>
                    </a:srgbClr>
                  </a:outerShdw>
                </a:effectLst>
              </a:rPr>
              <a:t> Road concept plans + sections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80" t="13690" r="1000" b="12162"/>
          <a:stretch/>
        </p:blipFill>
        <p:spPr>
          <a:xfrm>
            <a:off x="356649" y="1305003"/>
            <a:ext cx="8997557" cy="482147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575" t="24667" r="3936" b="30670"/>
          <a:stretch/>
        </p:blipFill>
        <p:spPr>
          <a:xfrm>
            <a:off x="5699439" y="288369"/>
            <a:ext cx="5726182" cy="1923394"/>
          </a:xfrm>
          <a:prstGeom prst="rect">
            <a:avLst/>
          </a:prstGeom>
        </p:spPr>
      </p:pic>
      <p:sp>
        <p:nvSpPr>
          <p:cNvPr id="7" name="Title 1"/>
          <p:cNvSpPr txBox="1">
            <a:spLocks/>
          </p:cNvSpPr>
          <p:nvPr/>
        </p:nvSpPr>
        <p:spPr>
          <a:xfrm>
            <a:off x="356649" y="6179955"/>
            <a:ext cx="6672798" cy="447148"/>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Powerlines + shared path + active recreation + connector</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350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35" t="12115" r="1435" b="10107"/>
          <a:stretch/>
        </p:blipFill>
        <p:spPr>
          <a:xfrm>
            <a:off x="356649" y="1197362"/>
            <a:ext cx="8690400" cy="490572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11239" b="30961"/>
          <a:stretch/>
        </p:blipFill>
        <p:spPr>
          <a:xfrm>
            <a:off x="5676777" y="288369"/>
            <a:ext cx="5748844" cy="2336247"/>
          </a:xfrm>
          <a:prstGeom prst="rect">
            <a:avLst/>
          </a:prstGeom>
        </p:spPr>
      </p:pic>
      <p:sp>
        <p:nvSpPr>
          <p:cNvPr id="7" name="Title 1"/>
          <p:cNvSpPr txBox="1">
            <a:spLocks/>
          </p:cNvSpPr>
          <p:nvPr/>
        </p:nvSpPr>
        <p:spPr>
          <a:xfrm>
            <a:off x="356652" y="288369"/>
            <a:ext cx="512022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err="1">
                <a:effectLst>
                  <a:outerShdw blurRad="38100" dist="38100" dir="2700000" algn="tl">
                    <a:srgbClr val="000000">
                      <a:alpha val="43137"/>
                    </a:srgbClr>
                  </a:outerShdw>
                </a:effectLst>
              </a:rPr>
              <a:t>Beattys</a:t>
            </a:r>
            <a:r>
              <a:rPr lang="en-AU" b="1" dirty="0">
                <a:effectLst>
                  <a:outerShdw blurRad="38100" dist="38100" dir="2700000" algn="tl">
                    <a:srgbClr val="000000">
                      <a:alpha val="43137"/>
                    </a:srgbClr>
                  </a:outerShdw>
                </a:effectLst>
              </a:rPr>
              <a:t> Road concept plans + sections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
        <p:nvSpPr>
          <p:cNvPr id="9" name="Title 1"/>
          <p:cNvSpPr txBox="1">
            <a:spLocks/>
          </p:cNvSpPr>
          <p:nvPr/>
        </p:nvSpPr>
        <p:spPr>
          <a:xfrm>
            <a:off x="356649" y="6179955"/>
            <a:ext cx="5024976" cy="447148"/>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Sports reserve + shared path + connector</a:t>
            </a:r>
            <a:endParaRPr lang="en-AU"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880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26858"/>
            <a:ext cx="11522075" cy="9740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945" b="4700"/>
          <a:stretch/>
        </p:blipFill>
        <p:spPr>
          <a:xfrm>
            <a:off x="3215679" y="284084"/>
            <a:ext cx="5090716" cy="6578355"/>
          </a:xfrm>
          <a:prstGeom prst="rect">
            <a:avLst/>
          </a:prstGeom>
        </p:spPr>
      </p:pic>
      <p:sp>
        <p:nvSpPr>
          <p:cNvPr id="7" name="Title 1"/>
          <p:cNvSpPr txBox="1">
            <a:spLocks/>
          </p:cNvSpPr>
          <p:nvPr/>
        </p:nvSpPr>
        <p:spPr>
          <a:xfrm>
            <a:off x="356652" y="288369"/>
            <a:ext cx="3275069"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Existing infrastructure</a:t>
            </a:r>
          </a:p>
        </p:txBody>
      </p:sp>
      <p:cxnSp>
        <p:nvCxnSpPr>
          <p:cNvPr id="5" name="Straight Connector 4"/>
          <p:cNvCxnSpPr/>
          <p:nvPr/>
        </p:nvCxnSpPr>
        <p:spPr>
          <a:xfrm>
            <a:off x="483139" y="1773299"/>
            <a:ext cx="590718" cy="0"/>
          </a:xfrm>
          <a:prstGeom prst="line">
            <a:avLst/>
          </a:prstGeom>
          <a:ln w="57150">
            <a:solidFill>
              <a:schemeClr val="tx1">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83139" y="2148320"/>
            <a:ext cx="590718" cy="0"/>
          </a:xfrm>
          <a:prstGeom prst="line">
            <a:avLst/>
          </a:prstGeom>
          <a:ln w="12700">
            <a:solidFill>
              <a:schemeClr val="tx1">
                <a:lumMod val="65000"/>
              </a:schemeClr>
            </a:solidFill>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176454" y="1527628"/>
            <a:ext cx="2005818" cy="830997"/>
          </a:xfrm>
          <a:prstGeom prst="rect">
            <a:avLst/>
          </a:prstGeom>
          <a:noFill/>
        </p:spPr>
        <p:txBody>
          <a:bodyPr wrap="square" rtlCol="0">
            <a:spAutoFit/>
          </a:bodyPr>
          <a:lstStyle/>
          <a:p>
            <a:pPr>
              <a:lnSpc>
                <a:spcPct val="150000"/>
              </a:lnSpc>
            </a:pPr>
            <a:r>
              <a:rPr lang="en-AU" sz="1600" dirty="0" smtClean="0">
                <a:solidFill>
                  <a:schemeClr val="bg1"/>
                </a:solidFill>
                <a:latin typeface="+mn-lt"/>
              </a:rPr>
              <a:t>Existing Roads</a:t>
            </a:r>
          </a:p>
          <a:p>
            <a:pPr>
              <a:lnSpc>
                <a:spcPct val="150000"/>
              </a:lnSpc>
            </a:pPr>
            <a:r>
              <a:rPr lang="en-AU" sz="1600" dirty="0" smtClean="0">
                <a:solidFill>
                  <a:schemeClr val="bg1"/>
                </a:solidFill>
                <a:latin typeface="+mn-lt"/>
              </a:rPr>
              <a:t>Cadastre</a:t>
            </a:r>
            <a:endParaRPr lang="en-AU" sz="1600" dirty="0">
              <a:solidFill>
                <a:schemeClr val="bg1"/>
              </a:solidFill>
              <a:latin typeface="+mn-lt"/>
            </a:endParaRPr>
          </a:p>
        </p:txBody>
      </p:sp>
      <p:sp>
        <p:nvSpPr>
          <p:cNvPr id="13" name="TextBox 12"/>
          <p:cNvSpPr txBox="1"/>
          <p:nvPr/>
        </p:nvSpPr>
        <p:spPr>
          <a:xfrm>
            <a:off x="1181437" y="4082257"/>
            <a:ext cx="1519192" cy="461665"/>
          </a:xfrm>
          <a:prstGeom prst="rect">
            <a:avLst/>
          </a:prstGeom>
          <a:noFill/>
        </p:spPr>
        <p:txBody>
          <a:bodyPr wrap="square" rtlCol="0" anchor="ctr">
            <a:spAutoFit/>
          </a:bodyPr>
          <a:lstStyle/>
          <a:p>
            <a:pPr>
              <a:lnSpc>
                <a:spcPct val="150000"/>
              </a:lnSpc>
            </a:pPr>
            <a:r>
              <a:rPr lang="en-AU" sz="1600" dirty="0" smtClean="0">
                <a:solidFill>
                  <a:schemeClr val="bg1"/>
                </a:solidFill>
                <a:latin typeface="+mn-lt"/>
              </a:rPr>
              <a:t>Kororoit Creek</a:t>
            </a:r>
            <a:endParaRPr lang="en-AU" sz="1600" dirty="0">
              <a:solidFill>
                <a:schemeClr val="bg1"/>
              </a:solidFill>
              <a:latin typeface="+mn-lt"/>
            </a:endParaRPr>
          </a:p>
        </p:txBody>
      </p:sp>
      <p:cxnSp>
        <p:nvCxnSpPr>
          <p:cNvPr id="17" name="Straight Arrow Connector 16"/>
          <p:cNvCxnSpPr/>
          <p:nvPr/>
        </p:nvCxnSpPr>
        <p:spPr>
          <a:xfrm flipV="1">
            <a:off x="2688677" y="4342969"/>
            <a:ext cx="1805630" cy="1"/>
          </a:xfrm>
          <a:prstGeom prst="straightConnector1">
            <a:avLst/>
          </a:prstGeom>
          <a:ln w="19050">
            <a:solidFill>
              <a:srgbClr val="0070C0"/>
            </a:solidFill>
            <a:prstDash val="lgDashDot"/>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Tree>
    <p:extLst>
      <p:ext uri="{BB962C8B-B14F-4D97-AF65-F5344CB8AC3E}">
        <p14:creationId xmlns:p14="http://schemas.microsoft.com/office/powerpoint/2010/main" val="31473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56652" y="288369"/>
            <a:ext cx="602469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High level of demand for nearby land releases</a:t>
            </a: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t="2525"/>
          <a:stretch/>
        </p:blipFill>
        <p:spPr>
          <a:xfrm>
            <a:off x="1321351" y="3287729"/>
            <a:ext cx="4086348" cy="294590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70" t="16711" r="66595" b="21436"/>
          <a:stretch/>
        </p:blipFill>
        <p:spPr>
          <a:xfrm>
            <a:off x="5616900" y="3287729"/>
            <a:ext cx="4412693" cy="2945904"/>
          </a:xfrm>
          <a:prstGeom prst="rect">
            <a:avLst/>
          </a:prstGeom>
        </p:spPr>
      </p:pic>
      <p:sp>
        <p:nvSpPr>
          <p:cNvPr id="8" name="TextBox 7"/>
          <p:cNvSpPr txBox="1"/>
          <p:nvPr/>
        </p:nvSpPr>
        <p:spPr>
          <a:xfrm>
            <a:off x="454599" y="1098651"/>
            <a:ext cx="4295549" cy="2246769"/>
          </a:xfrm>
          <a:prstGeom prst="rect">
            <a:avLst/>
          </a:prstGeom>
          <a:noFill/>
        </p:spPr>
        <p:txBody>
          <a:bodyPr wrap="square" rtlCol="0">
            <a:spAutoFit/>
          </a:bodyPr>
          <a:lstStyle/>
          <a:p>
            <a:pPr marL="285750" indent="-285750">
              <a:buFont typeface="Wingdings" panose="05000000000000000000" pitchFamily="2" charset="2"/>
              <a:buChar char="§"/>
            </a:pPr>
            <a:endParaRPr lang="en-AU" sz="2000" dirty="0">
              <a:solidFill>
                <a:schemeClr val="bg1"/>
              </a:solidFill>
              <a:latin typeface="+mn-lt"/>
            </a:endParaRPr>
          </a:p>
          <a:p>
            <a:pPr marL="342900" indent="-342900">
              <a:buClr>
                <a:srgbClr val="4BACC6"/>
              </a:buClr>
              <a:buFont typeface="Wingdings" panose="05000000000000000000" pitchFamily="2" charset="2"/>
              <a:buChar char="§"/>
            </a:pPr>
            <a:r>
              <a:rPr lang="en-AU" sz="2000" dirty="0">
                <a:solidFill>
                  <a:schemeClr val="bg1"/>
                </a:solidFill>
                <a:latin typeface="+mn-lt"/>
              </a:rPr>
              <a:t>High take up rate of land at Rockbank North (‘</a:t>
            </a:r>
            <a:r>
              <a:rPr lang="en-AU" sz="2000" i="1" dirty="0" err="1">
                <a:solidFill>
                  <a:schemeClr val="bg1"/>
                </a:solidFill>
                <a:latin typeface="+mn-lt"/>
              </a:rPr>
              <a:t>Woodlea</a:t>
            </a:r>
            <a:r>
              <a:rPr lang="en-AU" sz="2000" dirty="0">
                <a:solidFill>
                  <a:schemeClr val="bg1"/>
                </a:solidFill>
                <a:latin typeface="+mn-lt"/>
              </a:rPr>
              <a:t>’)</a:t>
            </a:r>
          </a:p>
          <a:p>
            <a:pPr marL="342900" indent="-342900">
              <a:buClr>
                <a:srgbClr val="4BACC6"/>
              </a:buClr>
              <a:buFont typeface="Wingdings" panose="05000000000000000000" pitchFamily="2" charset="2"/>
              <a:buChar char="§"/>
            </a:pPr>
            <a:endParaRPr lang="en-AU" sz="2000" dirty="0">
              <a:solidFill>
                <a:schemeClr val="bg1"/>
              </a:solidFill>
              <a:latin typeface="+mn-lt"/>
            </a:endParaRPr>
          </a:p>
          <a:p>
            <a:pPr marL="342900" indent="-342900">
              <a:buClr>
                <a:srgbClr val="4BACC6"/>
              </a:buClr>
              <a:buFont typeface="Wingdings" panose="05000000000000000000" pitchFamily="2" charset="2"/>
              <a:buChar char="§"/>
            </a:pPr>
            <a:r>
              <a:rPr lang="en-AU" sz="2000" dirty="0">
                <a:solidFill>
                  <a:schemeClr val="bg1"/>
                </a:solidFill>
                <a:latin typeface="+mn-lt"/>
              </a:rPr>
              <a:t>Selling 75 lots/ month since March 2015</a:t>
            </a:r>
          </a:p>
          <a:p>
            <a:pPr marL="342900" indent="-342900">
              <a:buClr>
                <a:srgbClr val="4BACC6"/>
              </a:buClr>
              <a:buFont typeface="Wingdings" panose="05000000000000000000" pitchFamily="2" charset="2"/>
              <a:buChar char="§"/>
            </a:pPr>
            <a:endParaRPr lang="en-AU" sz="2000" dirty="0">
              <a:solidFill>
                <a:schemeClr val="bg1"/>
              </a:solidFill>
              <a:latin typeface="+mn-lt"/>
            </a:endParaRPr>
          </a:p>
        </p:txBody>
      </p:sp>
      <p:pic>
        <p:nvPicPr>
          <p:cNvPr id="1028" name="Picture 4" descr="Image result for Go West woodl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8454" y="1098651"/>
            <a:ext cx="2717251" cy="18957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G_68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3559" y="1098651"/>
            <a:ext cx="2848621" cy="18971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Tree>
    <p:extLst>
      <p:ext uri="{BB962C8B-B14F-4D97-AF65-F5344CB8AC3E}">
        <p14:creationId xmlns:p14="http://schemas.microsoft.com/office/powerpoint/2010/main" val="10478130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110344"/>
            <a:ext cx="11522075" cy="10905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8" b="4208"/>
          <a:stretch/>
        </p:blipFill>
        <p:spPr>
          <a:xfrm>
            <a:off x="3215679" y="292962"/>
            <a:ext cx="5090716" cy="660498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046" t="3946" r="1046" b="4207"/>
          <a:stretch/>
        </p:blipFill>
        <p:spPr>
          <a:xfrm>
            <a:off x="3162413" y="284085"/>
            <a:ext cx="5090716" cy="6613866"/>
          </a:xfrm>
          <a:prstGeom prst="rect">
            <a:avLst/>
          </a:prstGeom>
        </p:spPr>
      </p:pic>
      <p:sp>
        <p:nvSpPr>
          <p:cNvPr id="9" name="Title 1"/>
          <p:cNvSpPr txBox="1">
            <a:spLocks/>
          </p:cNvSpPr>
          <p:nvPr/>
        </p:nvSpPr>
        <p:spPr>
          <a:xfrm>
            <a:off x="356652" y="288369"/>
            <a:ext cx="528398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Management agreement/land transfer</a:t>
            </a:r>
          </a:p>
        </p:txBody>
      </p:sp>
      <p:sp>
        <p:nvSpPr>
          <p:cNvPr id="10" name="TextBox 9"/>
          <p:cNvSpPr txBox="1"/>
          <p:nvPr/>
        </p:nvSpPr>
        <p:spPr>
          <a:xfrm>
            <a:off x="1176454" y="1527628"/>
            <a:ext cx="2005818" cy="830997"/>
          </a:xfrm>
          <a:prstGeom prst="rect">
            <a:avLst/>
          </a:prstGeom>
          <a:noFill/>
        </p:spPr>
        <p:txBody>
          <a:bodyPr wrap="square" rtlCol="0">
            <a:spAutoFit/>
          </a:bodyPr>
          <a:lstStyle/>
          <a:p>
            <a:pPr>
              <a:lnSpc>
                <a:spcPct val="150000"/>
              </a:lnSpc>
            </a:pPr>
            <a:r>
              <a:rPr lang="en-AU" sz="1600" dirty="0" smtClean="0">
                <a:solidFill>
                  <a:schemeClr val="bg1"/>
                </a:solidFill>
                <a:latin typeface="+mn-lt"/>
              </a:rPr>
              <a:t>Growling grass frog conservation area</a:t>
            </a:r>
            <a:endParaRPr lang="en-AU" sz="1600" dirty="0">
              <a:solidFill>
                <a:schemeClr val="bg1"/>
              </a:solidFill>
              <a:latin typeface="+mn-lt"/>
            </a:endParaRPr>
          </a:p>
        </p:txBody>
      </p:sp>
      <p:pic>
        <p:nvPicPr>
          <p:cNvPr id="2" name="Picture 1"/>
          <p:cNvPicPr>
            <a:picLocks noChangeAspect="1"/>
          </p:cNvPicPr>
          <p:nvPr/>
        </p:nvPicPr>
        <p:blipFill>
          <a:blip r:embed="rId5"/>
          <a:stretch>
            <a:fillRect/>
          </a:stretch>
        </p:blipFill>
        <p:spPr>
          <a:xfrm>
            <a:off x="584268" y="1622898"/>
            <a:ext cx="538920" cy="550147"/>
          </a:xfrm>
          <a:prstGeom prst="rect">
            <a:avLst/>
          </a:prstGeom>
        </p:spPr>
      </p:pic>
    </p:spTree>
    <p:extLst>
      <p:ext uri="{BB962C8B-B14F-4D97-AF65-F5344CB8AC3E}">
        <p14:creationId xmlns:p14="http://schemas.microsoft.com/office/powerpoint/2010/main" val="247029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itle 1"/>
          <p:cNvSpPr txBox="1">
            <a:spLocks/>
          </p:cNvSpPr>
          <p:nvPr/>
        </p:nvSpPr>
        <p:spPr>
          <a:xfrm>
            <a:off x="356652" y="288369"/>
            <a:ext cx="959065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Indicative infrastructure </a:t>
            </a:r>
            <a:r>
              <a:rPr lang="en-AU" b="1" dirty="0">
                <a:effectLst>
                  <a:outerShdw blurRad="38100" dist="38100" dir="2700000" algn="tl">
                    <a:srgbClr val="000000">
                      <a:alpha val="43137"/>
                    </a:srgbClr>
                  </a:outerShdw>
                </a:effectLst>
              </a:rPr>
              <a:t>contributions plan </a:t>
            </a:r>
            <a:r>
              <a:rPr lang="en-AU" b="1" dirty="0" smtClean="0">
                <a:effectLst>
                  <a:outerShdw blurRad="38100" dist="38100" dir="2700000" algn="tl">
                    <a:srgbClr val="000000">
                      <a:alpha val="43137"/>
                    </a:srgbClr>
                  </a:outerShdw>
                </a:effectLst>
              </a:rPr>
              <a:t>works (subject to confirmation)</a:t>
            </a:r>
            <a:endParaRPr lang="en-AU" b="1"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5"/>
          <a:stretch>
            <a:fillRect/>
          </a:stretch>
        </p:blipFill>
        <p:spPr>
          <a:xfrm>
            <a:off x="492855" y="1516912"/>
            <a:ext cx="542728" cy="409071"/>
          </a:xfrm>
          <a:prstGeom prst="rect">
            <a:avLst/>
          </a:prstGeom>
        </p:spPr>
      </p:pic>
      <p:sp>
        <p:nvSpPr>
          <p:cNvPr id="14" name="TextBox 13"/>
          <p:cNvSpPr txBox="1"/>
          <p:nvPr/>
        </p:nvSpPr>
        <p:spPr>
          <a:xfrm>
            <a:off x="1176453" y="1527628"/>
            <a:ext cx="2877829" cy="4031873"/>
          </a:xfrm>
          <a:prstGeom prst="rect">
            <a:avLst/>
          </a:prstGeom>
          <a:noFill/>
        </p:spPr>
        <p:txBody>
          <a:bodyPr wrap="square" rtlCol="0">
            <a:spAutoFit/>
          </a:bodyPr>
          <a:lstStyle/>
          <a:p>
            <a:pPr>
              <a:lnSpc>
                <a:spcPct val="200000"/>
              </a:lnSpc>
            </a:pPr>
            <a:r>
              <a:rPr lang="en-AU" sz="1600" dirty="0" smtClean="0">
                <a:solidFill>
                  <a:schemeClr val="bg1"/>
                </a:solidFill>
                <a:latin typeface="+mn-lt"/>
              </a:rPr>
              <a:t>Arterials</a:t>
            </a:r>
          </a:p>
          <a:p>
            <a:pPr>
              <a:lnSpc>
                <a:spcPct val="200000"/>
              </a:lnSpc>
            </a:pPr>
            <a:r>
              <a:rPr lang="en-AU" sz="1600" dirty="0" smtClean="0">
                <a:solidFill>
                  <a:schemeClr val="bg1"/>
                </a:solidFill>
                <a:latin typeface="+mn-lt"/>
              </a:rPr>
              <a:t>Bridges</a:t>
            </a:r>
            <a:endParaRPr lang="en-AU" sz="1600" dirty="0" smtClean="0">
              <a:solidFill>
                <a:schemeClr val="bg1"/>
              </a:solidFill>
              <a:latin typeface="+mn-lt"/>
            </a:endParaRPr>
          </a:p>
          <a:p>
            <a:pPr>
              <a:lnSpc>
                <a:spcPct val="200000"/>
              </a:lnSpc>
            </a:pPr>
            <a:r>
              <a:rPr lang="en-AU" sz="1600" dirty="0" smtClean="0">
                <a:solidFill>
                  <a:schemeClr val="bg1"/>
                </a:solidFill>
                <a:latin typeface="+mn-lt"/>
              </a:rPr>
              <a:t>Culverts</a:t>
            </a:r>
            <a:endParaRPr lang="en-AU" sz="1600" dirty="0" smtClean="0">
              <a:solidFill>
                <a:schemeClr val="bg1"/>
              </a:solidFill>
              <a:latin typeface="+mn-lt"/>
            </a:endParaRPr>
          </a:p>
          <a:p>
            <a:pPr>
              <a:lnSpc>
                <a:spcPct val="200000"/>
              </a:lnSpc>
            </a:pPr>
            <a:r>
              <a:rPr lang="en-AU" sz="1600" dirty="0" smtClean="0">
                <a:solidFill>
                  <a:schemeClr val="bg1"/>
                </a:solidFill>
                <a:latin typeface="+mn-lt"/>
              </a:rPr>
              <a:t>Sport reserves</a:t>
            </a:r>
          </a:p>
          <a:p>
            <a:pPr>
              <a:lnSpc>
                <a:spcPct val="200000"/>
              </a:lnSpc>
            </a:pPr>
            <a:r>
              <a:rPr lang="en-AU" sz="1600" dirty="0" smtClean="0">
                <a:solidFill>
                  <a:schemeClr val="bg1"/>
                </a:solidFill>
                <a:latin typeface="+mn-lt"/>
              </a:rPr>
              <a:t>Local </a:t>
            </a:r>
            <a:r>
              <a:rPr lang="en-AU" sz="1600" dirty="0" smtClean="0">
                <a:solidFill>
                  <a:schemeClr val="bg1"/>
                </a:solidFill>
                <a:latin typeface="+mn-lt"/>
              </a:rPr>
              <a:t>parks (land only)</a:t>
            </a:r>
            <a:endParaRPr lang="en-AU" sz="1600" dirty="0" smtClean="0">
              <a:solidFill>
                <a:schemeClr val="bg1"/>
              </a:solidFill>
              <a:latin typeface="+mn-lt"/>
            </a:endParaRPr>
          </a:p>
          <a:p>
            <a:pPr>
              <a:lnSpc>
                <a:spcPct val="200000"/>
              </a:lnSpc>
            </a:pPr>
            <a:r>
              <a:rPr lang="en-AU" sz="1600" dirty="0" smtClean="0">
                <a:solidFill>
                  <a:schemeClr val="bg1"/>
                </a:solidFill>
                <a:latin typeface="+mn-lt"/>
              </a:rPr>
              <a:t>Community centres</a:t>
            </a:r>
          </a:p>
          <a:p>
            <a:pPr>
              <a:lnSpc>
                <a:spcPct val="200000"/>
              </a:lnSpc>
            </a:pPr>
            <a:r>
              <a:rPr lang="en-AU" sz="1600" dirty="0" smtClean="0">
                <a:solidFill>
                  <a:schemeClr val="bg1"/>
                </a:solidFill>
                <a:latin typeface="+mn-lt"/>
              </a:rPr>
              <a:t>Library</a:t>
            </a:r>
          </a:p>
          <a:p>
            <a:pPr>
              <a:lnSpc>
                <a:spcPct val="200000"/>
              </a:lnSpc>
            </a:pPr>
            <a:r>
              <a:rPr lang="en-AU" sz="1600" dirty="0" smtClean="0">
                <a:solidFill>
                  <a:schemeClr val="bg1"/>
                </a:solidFill>
                <a:latin typeface="+mn-lt"/>
              </a:rPr>
              <a:t>Indoor </a:t>
            </a:r>
            <a:r>
              <a:rPr lang="en-AU" sz="1600" dirty="0" smtClean="0">
                <a:solidFill>
                  <a:schemeClr val="bg1"/>
                </a:solidFill>
                <a:latin typeface="+mn-lt"/>
              </a:rPr>
              <a:t>recreation (land only)</a:t>
            </a:r>
            <a:endParaRPr lang="en-AU" sz="1600" dirty="0">
              <a:solidFill>
                <a:schemeClr val="bg1"/>
              </a:solidFill>
              <a:latin typeface="+mn-lt"/>
            </a:endParaRPr>
          </a:p>
        </p:txBody>
      </p:sp>
      <p:pic>
        <p:nvPicPr>
          <p:cNvPr id="4" name="Picture 3"/>
          <p:cNvPicPr>
            <a:picLocks noChangeAspect="1"/>
          </p:cNvPicPr>
          <p:nvPr/>
        </p:nvPicPr>
        <p:blipFill>
          <a:blip r:embed="rId6"/>
          <a:stretch>
            <a:fillRect/>
          </a:stretch>
        </p:blipFill>
        <p:spPr>
          <a:xfrm>
            <a:off x="333181" y="2481847"/>
            <a:ext cx="862075" cy="598663"/>
          </a:xfrm>
          <a:prstGeom prst="rect">
            <a:avLst/>
          </a:prstGeom>
        </p:spPr>
      </p:pic>
      <p:pic>
        <p:nvPicPr>
          <p:cNvPr id="5" name="Picture 4"/>
          <p:cNvPicPr>
            <a:picLocks noChangeAspect="1"/>
          </p:cNvPicPr>
          <p:nvPr/>
        </p:nvPicPr>
        <p:blipFill>
          <a:blip r:embed="rId7"/>
          <a:stretch>
            <a:fillRect/>
          </a:stretch>
        </p:blipFill>
        <p:spPr>
          <a:xfrm>
            <a:off x="392158" y="1959279"/>
            <a:ext cx="819802" cy="560477"/>
          </a:xfrm>
          <a:prstGeom prst="rect">
            <a:avLst/>
          </a:prstGeom>
        </p:spPr>
      </p:pic>
      <p:pic>
        <p:nvPicPr>
          <p:cNvPr id="7" name="Picture 6"/>
          <p:cNvPicPr>
            <a:picLocks noChangeAspect="1"/>
          </p:cNvPicPr>
          <p:nvPr/>
        </p:nvPicPr>
        <p:blipFill>
          <a:blip r:embed="rId8"/>
          <a:stretch>
            <a:fillRect/>
          </a:stretch>
        </p:blipFill>
        <p:spPr>
          <a:xfrm>
            <a:off x="535093" y="3129138"/>
            <a:ext cx="442435" cy="374240"/>
          </a:xfrm>
          <a:prstGeom prst="rect">
            <a:avLst/>
          </a:prstGeom>
        </p:spPr>
      </p:pic>
      <p:pic>
        <p:nvPicPr>
          <p:cNvPr id="9" name="Picture 8"/>
          <p:cNvPicPr>
            <a:picLocks noChangeAspect="1"/>
          </p:cNvPicPr>
          <p:nvPr/>
        </p:nvPicPr>
        <p:blipFill>
          <a:blip r:embed="rId9"/>
          <a:stretch>
            <a:fillRect/>
          </a:stretch>
        </p:blipFill>
        <p:spPr>
          <a:xfrm>
            <a:off x="535093" y="3571687"/>
            <a:ext cx="395439" cy="413918"/>
          </a:xfrm>
          <a:prstGeom prst="rect">
            <a:avLst/>
          </a:prstGeom>
        </p:spPr>
      </p:pic>
      <p:pic>
        <p:nvPicPr>
          <p:cNvPr id="15" name="Picture 14"/>
          <p:cNvPicPr>
            <a:picLocks noChangeAspect="1"/>
          </p:cNvPicPr>
          <p:nvPr/>
        </p:nvPicPr>
        <p:blipFill>
          <a:blip r:embed="rId10"/>
          <a:stretch>
            <a:fillRect/>
          </a:stretch>
        </p:blipFill>
        <p:spPr>
          <a:xfrm>
            <a:off x="445679" y="4540774"/>
            <a:ext cx="550382" cy="502622"/>
          </a:xfrm>
          <a:prstGeom prst="rect">
            <a:avLst/>
          </a:prstGeom>
        </p:spPr>
      </p:pic>
      <p:pic>
        <p:nvPicPr>
          <p:cNvPr id="16" name="Picture 15"/>
          <p:cNvPicPr>
            <a:picLocks noChangeAspect="1"/>
          </p:cNvPicPr>
          <p:nvPr/>
        </p:nvPicPr>
        <p:blipFill>
          <a:blip r:embed="rId11"/>
          <a:stretch>
            <a:fillRect/>
          </a:stretch>
        </p:blipFill>
        <p:spPr>
          <a:xfrm>
            <a:off x="483360" y="4071515"/>
            <a:ext cx="445890" cy="438580"/>
          </a:xfrm>
          <a:prstGeom prst="rect">
            <a:avLst/>
          </a:prstGeom>
        </p:spPr>
      </p:pic>
      <p:pic>
        <p:nvPicPr>
          <p:cNvPr id="17" name="Picture 16"/>
          <p:cNvPicPr>
            <a:picLocks noChangeAspect="1"/>
          </p:cNvPicPr>
          <p:nvPr/>
        </p:nvPicPr>
        <p:blipFill>
          <a:blip r:embed="rId12"/>
          <a:stretch>
            <a:fillRect/>
          </a:stretch>
        </p:blipFill>
        <p:spPr>
          <a:xfrm>
            <a:off x="356651" y="5066198"/>
            <a:ext cx="722777" cy="559229"/>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Tree>
    <p:extLst>
      <p:ext uri="{BB962C8B-B14F-4D97-AF65-F5344CB8AC3E}">
        <p14:creationId xmlns:p14="http://schemas.microsoft.com/office/powerpoint/2010/main" val="40120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8" name="Title 1"/>
          <p:cNvSpPr txBox="1">
            <a:spLocks/>
          </p:cNvSpPr>
          <p:nvPr/>
        </p:nvSpPr>
        <p:spPr>
          <a:xfrm>
            <a:off x="356652" y="288369"/>
            <a:ext cx="26151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Developer Works</a:t>
            </a:r>
          </a:p>
        </p:txBody>
      </p:sp>
      <p:sp>
        <p:nvSpPr>
          <p:cNvPr id="19" name="Rectangle 18"/>
          <p:cNvSpPr/>
          <p:nvPr/>
        </p:nvSpPr>
        <p:spPr>
          <a:xfrm>
            <a:off x="3215679" y="295636"/>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1176453" y="1527628"/>
            <a:ext cx="2121223" cy="2062103"/>
          </a:xfrm>
          <a:prstGeom prst="rect">
            <a:avLst/>
          </a:prstGeom>
          <a:noFill/>
        </p:spPr>
        <p:txBody>
          <a:bodyPr wrap="square" rtlCol="0">
            <a:spAutoFit/>
          </a:bodyPr>
          <a:lstStyle/>
          <a:p>
            <a:pPr>
              <a:lnSpc>
                <a:spcPct val="200000"/>
              </a:lnSpc>
            </a:pPr>
            <a:r>
              <a:rPr lang="en-AU" sz="1600" dirty="0" smtClean="0">
                <a:solidFill>
                  <a:schemeClr val="bg1"/>
                </a:solidFill>
                <a:latin typeface="+mn-lt"/>
              </a:rPr>
              <a:t>Connector roads</a:t>
            </a:r>
          </a:p>
          <a:p>
            <a:pPr>
              <a:lnSpc>
                <a:spcPct val="200000"/>
              </a:lnSpc>
            </a:pPr>
            <a:r>
              <a:rPr lang="en-AU" sz="1600" dirty="0" smtClean="0">
                <a:solidFill>
                  <a:schemeClr val="bg1"/>
                </a:solidFill>
                <a:latin typeface="+mn-lt"/>
              </a:rPr>
              <a:t>Local roads</a:t>
            </a:r>
          </a:p>
          <a:p>
            <a:pPr>
              <a:lnSpc>
                <a:spcPct val="200000"/>
              </a:lnSpc>
            </a:pPr>
            <a:r>
              <a:rPr lang="en-AU" sz="1600" dirty="0" smtClean="0">
                <a:solidFill>
                  <a:schemeClr val="bg1"/>
                </a:solidFill>
                <a:latin typeface="+mn-lt"/>
              </a:rPr>
              <a:t>Local parks</a:t>
            </a:r>
          </a:p>
          <a:p>
            <a:pPr>
              <a:lnSpc>
                <a:spcPct val="200000"/>
              </a:lnSpc>
            </a:pPr>
            <a:r>
              <a:rPr lang="en-AU" sz="1600" dirty="0" smtClean="0">
                <a:solidFill>
                  <a:schemeClr val="bg1"/>
                </a:solidFill>
                <a:latin typeface="+mn-lt"/>
              </a:rPr>
              <a:t>Easement </a:t>
            </a:r>
            <a:r>
              <a:rPr lang="en-AU" sz="1600" dirty="0" smtClean="0">
                <a:solidFill>
                  <a:schemeClr val="bg1"/>
                </a:solidFill>
                <a:latin typeface="+mn-lt"/>
              </a:rPr>
              <a:t>landscaping</a:t>
            </a:r>
          </a:p>
        </p:txBody>
      </p:sp>
      <p:pic>
        <p:nvPicPr>
          <p:cNvPr id="21" name="Picture 20"/>
          <p:cNvPicPr>
            <a:picLocks noChangeAspect="1"/>
          </p:cNvPicPr>
          <p:nvPr/>
        </p:nvPicPr>
        <p:blipFill>
          <a:blip r:embed="rId6"/>
          <a:stretch>
            <a:fillRect/>
          </a:stretch>
        </p:blipFill>
        <p:spPr>
          <a:xfrm>
            <a:off x="460514" y="1623658"/>
            <a:ext cx="593999" cy="370514"/>
          </a:xfrm>
          <a:prstGeom prst="rect">
            <a:avLst/>
          </a:prstGeom>
        </p:spPr>
      </p:pic>
      <p:pic>
        <p:nvPicPr>
          <p:cNvPr id="22" name="Picture 21"/>
          <p:cNvPicPr>
            <a:picLocks noChangeAspect="1"/>
          </p:cNvPicPr>
          <p:nvPr/>
        </p:nvPicPr>
        <p:blipFill>
          <a:blip r:embed="rId7"/>
          <a:stretch>
            <a:fillRect/>
          </a:stretch>
        </p:blipFill>
        <p:spPr>
          <a:xfrm>
            <a:off x="408604" y="2226062"/>
            <a:ext cx="719847" cy="186356"/>
          </a:xfrm>
          <a:prstGeom prst="rect">
            <a:avLst/>
          </a:prstGeom>
        </p:spPr>
      </p:pic>
      <p:pic>
        <p:nvPicPr>
          <p:cNvPr id="23" name="Picture 22"/>
          <p:cNvPicPr>
            <a:picLocks noChangeAspect="1"/>
          </p:cNvPicPr>
          <p:nvPr/>
        </p:nvPicPr>
        <p:blipFill>
          <a:blip r:embed="rId8"/>
          <a:stretch>
            <a:fillRect/>
          </a:stretch>
        </p:blipFill>
        <p:spPr>
          <a:xfrm>
            <a:off x="507301" y="2559019"/>
            <a:ext cx="441933" cy="437656"/>
          </a:xfrm>
          <a:prstGeom prst="rect">
            <a:avLst/>
          </a:prstGeom>
        </p:spPr>
      </p:pic>
      <p:pic>
        <p:nvPicPr>
          <p:cNvPr id="24" name="Picture 23"/>
          <p:cNvPicPr>
            <a:picLocks noChangeAspect="1"/>
          </p:cNvPicPr>
          <p:nvPr/>
        </p:nvPicPr>
        <p:blipFill>
          <a:blip r:embed="rId9"/>
          <a:stretch>
            <a:fillRect/>
          </a:stretch>
        </p:blipFill>
        <p:spPr>
          <a:xfrm>
            <a:off x="342362" y="3143276"/>
            <a:ext cx="745172" cy="47078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Tree>
    <p:extLst>
      <p:ext uri="{BB962C8B-B14F-4D97-AF65-F5344CB8AC3E}">
        <p14:creationId xmlns:p14="http://schemas.microsoft.com/office/powerpoint/2010/main" val="388006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9" name="Rectangle 18"/>
          <p:cNvSpPr/>
          <p:nvPr/>
        </p:nvSpPr>
        <p:spPr>
          <a:xfrm>
            <a:off x="3215679" y="295636"/>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5" name="Rectangle 14"/>
          <p:cNvSpPr/>
          <p:nvPr/>
        </p:nvSpPr>
        <p:spPr>
          <a:xfrm>
            <a:off x="3218620" y="288523"/>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7"/>
          <a:stretch>
            <a:fillRect/>
          </a:stretch>
        </p:blipFill>
        <p:spPr>
          <a:xfrm>
            <a:off x="356648" y="1703879"/>
            <a:ext cx="677880" cy="515012"/>
          </a:xfrm>
          <a:prstGeom prst="rect">
            <a:avLst/>
          </a:prstGeom>
        </p:spPr>
      </p:pic>
      <p:sp>
        <p:nvSpPr>
          <p:cNvPr id="17" name="TextBox 16"/>
          <p:cNvSpPr txBox="1"/>
          <p:nvPr/>
        </p:nvSpPr>
        <p:spPr>
          <a:xfrm>
            <a:off x="1176454" y="1527628"/>
            <a:ext cx="2005818" cy="792781"/>
          </a:xfrm>
          <a:prstGeom prst="rect">
            <a:avLst/>
          </a:prstGeom>
          <a:noFill/>
        </p:spPr>
        <p:txBody>
          <a:bodyPr wrap="square" rtlCol="0">
            <a:spAutoFit/>
          </a:bodyPr>
          <a:lstStyle/>
          <a:p>
            <a:pPr>
              <a:lnSpc>
                <a:spcPct val="150000"/>
              </a:lnSpc>
            </a:pPr>
            <a:r>
              <a:rPr lang="en-AU" sz="1600" dirty="0" smtClean="0">
                <a:solidFill>
                  <a:schemeClr val="bg1"/>
                </a:solidFill>
                <a:latin typeface="+mn-lt"/>
              </a:rPr>
              <a:t>Storm water management</a:t>
            </a:r>
            <a:endParaRPr lang="en-AU" sz="1600" dirty="0">
              <a:solidFill>
                <a:schemeClr val="bg1"/>
              </a:solidFill>
              <a:latin typeface="+mn-lt"/>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25" name="Title 1"/>
          <p:cNvSpPr txBox="1">
            <a:spLocks/>
          </p:cNvSpPr>
          <p:nvPr/>
        </p:nvSpPr>
        <p:spPr>
          <a:xfrm>
            <a:off x="356648" y="284325"/>
            <a:ext cx="4961072"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Melbourne Water developer services</a:t>
            </a:r>
          </a:p>
        </p:txBody>
      </p:sp>
    </p:spTree>
    <p:extLst>
      <p:ext uri="{BB962C8B-B14F-4D97-AF65-F5344CB8AC3E}">
        <p14:creationId xmlns:p14="http://schemas.microsoft.com/office/powerpoint/2010/main" val="148485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9" name="Rectangle 18"/>
          <p:cNvSpPr/>
          <p:nvPr/>
        </p:nvSpPr>
        <p:spPr>
          <a:xfrm>
            <a:off x="3215679" y="295636"/>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5" name="Rectangle 14"/>
          <p:cNvSpPr/>
          <p:nvPr/>
        </p:nvSpPr>
        <p:spPr>
          <a:xfrm>
            <a:off x="3218620" y="288523"/>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pic>
        <p:nvPicPr>
          <p:cNvPr id="14" name="Picture 13"/>
          <p:cNvPicPr>
            <a:picLocks noChangeAspect="1"/>
          </p:cNvPicPr>
          <p:nvPr/>
        </p:nvPicPr>
        <p:blipFill>
          <a:blip r:embed="rId8"/>
          <a:stretch>
            <a:fillRect/>
          </a:stretch>
        </p:blipFill>
        <p:spPr>
          <a:xfrm>
            <a:off x="721391" y="1552526"/>
            <a:ext cx="318446" cy="549739"/>
          </a:xfrm>
          <a:prstGeom prst="rect">
            <a:avLst/>
          </a:prstGeom>
        </p:spPr>
      </p:pic>
      <p:pic>
        <p:nvPicPr>
          <p:cNvPr id="18" name="Picture 17"/>
          <p:cNvPicPr>
            <a:picLocks noChangeAspect="1"/>
          </p:cNvPicPr>
          <p:nvPr/>
        </p:nvPicPr>
        <p:blipFill>
          <a:blip r:embed="rId9"/>
          <a:stretch>
            <a:fillRect/>
          </a:stretch>
        </p:blipFill>
        <p:spPr>
          <a:xfrm>
            <a:off x="691373" y="2506818"/>
            <a:ext cx="405696" cy="428235"/>
          </a:xfrm>
          <a:prstGeom prst="rect">
            <a:avLst/>
          </a:prstGeom>
        </p:spPr>
      </p:pic>
      <p:pic>
        <p:nvPicPr>
          <p:cNvPr id="20" name="Picture 19"/>
          <p:cNvPicPr>
            <a:picLocks noChangeAspect="1"/>
          </p:cNvPicPr>
          <p:nvPr/>
        </p:nvPicPr>
        <p:blipFill>
          <a:blip r:embed="rId10"/>
          <a:stretch>
            <a:fillRect/>
          </a:stretch>
        </p:blipFill>
        <p:spPr>
          <a:xfrm>
            <a:off x="623289" y="3606383"/>
            <a:ext cx="473780" cy="507892"/>
          </a:xfrm>
          <a:prstGeom prst="rect">
            <a:avLst/>
          </a:prstGeom>
        </p:spPr>
      </p:pic>
      <p:pic>
        <p:nvPicPr>
          <p:cNvPr id="21" name="Picture 20"/>
          <p:cNvPicPr>
            <a:picLocks noChangeAspect="1"/>
          </p:cNvPicPr>
          <p:nvPr/>
        </p:nvPicPr>
        <p:blipFill>
          <a:blip r:embed="rId11"/>
          <a:stretch>
            <a:fillRect/>
          </a:stretch>
        </p:blipFill>
        <p:spPr>
          <a:xfrm>
            <a:off x="636296" y="3087257"/>
            <a:ext cx="460773" cy="436733"/>
          </a:xfrm>
          <a:prstGeom prst="rect">
            <a:avLst/>
          </a:prstGeom>
        </p:spPr>
      </p:pic>
      <p:sp>
        <p:nvSpPr>
          <p:cNvPr id="23" name="Title 1"/>
          <p:cNvSpPr txBox="1">
            <a:spLocks/>
          </p:cNvSpPr>
          <p:nvPr/>
        </p:nvSpPr>
        <p:spPr>
          <a:xfrm>
            <a:off x="356652" y="288369"/>
            <a:ext cx="183409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State funds</a:t>
            </a:r>
          </a:p>
        </p:txBody>
      </p:sp>
      <p:sp>
        <p:nvSpPr>
          <p:cNvPr id="27" name="Rectangle 26"/>
          <p:cNvSpPr/>
          <p:nvPr/>
        </p:nvSpPr>
        <p:spPr>
          <a:xfrm>
            <a:off x="3212738" y="292502"/>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rotWithShape="1">
          <a:blip r:embed="rId12" cstate="print">
            <a:extLst>
              <a:ext uri="{28A0092B-C50C-407E-A947-70E740481C1C}">
                <a14:useLocalDpi xmlns:a14="http://schemas.microsoft.com/office/drawing/2010/main" val="0"/>
              </a:ext>
            </a:extLst>
          </a:blip>
          <a:srcRect t="4017" b="4164"/>
          <a:stretch/>
        </p:blipFill>
        <p:spPr>
          <a:xfrm>
            <a:off x="3215679" y="289169"/>
            <a:ext cx="5090716" cy="6611816"/>
          </a:xfrm>
          <a:prstGeom prst="rect">
            <a:avLst/>
          </a:prstGeom>
        </p:spPr>
      </p:pic>
      <p:sp>
        <p:nvSpPr>
          <p:cNvPr id="22" name="TextBox 21"/>
          <p:cNvSpPr txBox="1"/>
          <p:nvPr/>
        </p:nvSpPr>
        <p:spPr>
          <a:xfrm>
            <a:off x="1176453" y="1527628"/>
            <a:ext cx="2420187" cy="2554545"/>
          </a:xfrm>
          <a:prstGeom prst="rect">
            <a:avLst/>
          </a:prstGeom>
          <a:noFill/>
        </p:spPr>
        <p:txBody>
          <a:bodyPr wrap="square" rtlCol="0">
            <a:spAutoFit/>
          </a:bodyPr>
          <a:lstStyle/>
          <a:p>
            <a:pPr>
              <a:lnSpc>
                <a:spcPct val="200000"/>
              </a:lnSpc>
            </a:pPr>
            <a:r>
              <a:rPr lang="en-AU" sz="1600" dirty="0" smtClean="0">
                <a:solidFill>
                  <a:schemeClr val="bg1"/>
                </a:solidFill>
                <a:latin typeface="+mn-lt"/>
              </a:rPr>
              <a:t>Melton Highway upgrade</a:t>
            </a:r>
          </a:p>
          <a:p>
            <a:pPr>
              <a:lnSpc>
                <a:spcPct val="200000"/>
              </a:lnSpc>
            </a:pPr>
            <a:r>
              <a:rPr lang="en-AU" sz="1600" dirty="0" smtClean="0">
                <a:solidFill>
                  <a:schemeClr val="bg1"/>
                </a:solidFill>
                <a:latin typeface="+mn-lt"/>
              </a:rPr>
              <a:t>Hopkins Road interchange</a:t>
            </a:r>
          </a:p>
          <a:p>
            <a:pPr>
              <a:lnSpc>
                <a:spcPct val="200000"/>
              </a:lnSpc>
            </a:pPr>
            <a:r>
              <a:rPr lang="en-AU" sz="1600" dirty="0" smtClean="0">
                <a:solidFill>
                  <a:schemeClr val="bg1"/>
                </a:solidFill>
                <a:latin typeface="+mn-lt"/>
              </a:rPr>
              <a:t>Schools</a:t>
            </a:r>
          </a:p>
          <a:p>
            <a:pPr>
              <a:lnSpc>
                <a:spcPct val="200000"/>
              </a:lnSpc>
            </a:pPr>
            <a:r>
              <a:rPr lang="en-AU" sz="1600" dirty="0" smtClean="0">
                <a:solidFill>
                  <a:schemeClr val="bg1"/>
                </a:solidFill>
                <a:latin typeface="+mn-lt"/>
              </a:rPr>
              <a:t>Outer Metro Ring (OMR)</a:t>
            </a:r>
          </a:p>
          <a:p>
            <a:pPr>
              <a:lnSpc>
                <a:spcPct val="200000"/>
              </a:lnSpc>
            </a:pPr>
            <a:r>
              <a:rPr lang="en-AU" sz="1600" dirty="0" smtClean="0">
                <a:solidFill>
                  <a:schemeClr val="bg1"/>
                </a:solidFill>
                <a:latin typeface="+mn-lt"/>
              </a:rPr>
              <a:t>Bus services</a:t>
            </a:r>
          </a:p>
        </p:txBody>
      </p:sp>
    </p:spTree>
    <p:extLst>
      <p:ext uri="{BB962C8B-B14F-4D97-AF65-F5344CB8AC3E}">
        <p14:creationId xmlns:p14="http://schemas.microsoft.com/office/powerpoint/2010/main" val="208276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9" name="Rectangle 18"/>
          <p:cNvSpPr/>
          <p:nvPr/>
        </p:nvSpPr>
        <p:spPr>
          <a:xfrm>
            <a:off x="3215679" y="295636"/>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5" name="Rectangle 14"/>
          <p:cNvSpPr/>
          <p:nvPr/>
        </p:nvSpPr>
        <p:spPr>
          <a:xfrm>
            <a:off x="3218620" y="288523"/>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27" name="Rectangle 26"/>
          <p:cNvSpPr/>
          <p:nvPr/>
        </p:nvSpPr>
        <p:spPr>
          <a:xfrm>
            <a:off x="3212738" y="292502"/>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t="4017" b="4164"/>
          <a:stretch/>
        </p:blipFill>
        <p:spPr>
          <a:xfrm>
            <a:off x="3215679" y="289169"/>
            <a:ext cx="5090716" cy="6611816"/>
          </a:xfrm>
          <a:prstGeom prst="rect">
            <a:avLst/>
          </a:prstGeom>
        </p:spPr>
      </p:pic>
      <p:pic>
        <p:nvPicPr>
          <p:cNvPr id="28" name="Picture 27"/>
          <p:cNvPicPr>
            <a:picLocks noChangeAspect="1"/>
          </p:cNvPicPr>
          <p:nvPr/>
        </p:nvPicPr>
        <p:blipFill>
          <a:blip r:embed="rId9"/>
          <a:stretch>
            <a:fillRect/>
          </a:stretch>
        </p:blipFill>
        <p:spPr>
          <a:xfrm>
            <a:off x="636819" y="1417610"/>
            <a:ext cx="483729" cy="576880"/>
          </a:xfrm>
          <a:prstGeom prst="rect">
            <a:avLst/>
          </a:prstGeom>
        </p:spPr>
      </p:pic>
      <p:pic>
        <p:nvPicPr>
          <p:cNvPr id="29" name="Picture 28"/>
          <p:cNvPicPr>
            <a:picLocks noChangeAspect="1"/>
          </p:cNvPicPr>
          <p:nvPr/>
        </p:nvPicPr>
        <p:blipFill>
          <a:blip r:embed="rId10"/>
          <a:stretch>
            <a:fillRect/>
          </a:stretch>
        </p:blipFill>
        <p:spPr>
          <a:xfrm>
            <a:off x="537678" y="2061428"/>
            <a:ext cx="582871" cy="493395"/>
          </a:xfrm>
          <a:prstGeom prst="rect">
            <a:avLst/>
          </a:prstGeom>
        </p:spPr>
      </p:pic>
      <p:sp>
        <p:nvSpPr>
          <p:cNvPr id="31" name="Rectangle 30"/>
          <p:cNvSpPr/>
          <p:nvPr/>
        </p:nvSpPr>
        <p:spPr>
          <a:xfrm>
            <a:off x="3365138" y="444902"/>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1584" y="0"/>
            <a:ext cx="5090716" cy="7200900"/>
          </a:xfrm>
          <a:prstGeom prst="rect">
            <a:avLst/>
          </a:prstGeom>
        </p:spPr>
      </p:pic>
      <p:sp>
        <p:nvSpPr>
          <p:cNvPr id="25" name="Title 1"/>
          <p:cNvSpPr txBox="1">
            <a:spLocks/>
          </p:cNvSpPr>
          <p:nvPr/>
        </p:nvSpPr>
        <p:spPr>
          <a:xfrm>
            <a:off x="356649" y="283752"/>
            <a:ext cx="6198384"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Other Council funds </a:t>
            </a:r>
            <a:r>
              <a:rPr lang="en-AU" sz="2000" b="1" dirty="0">
                <a:effectLst>
                  <a:outerShdw blurRad="38100" dist="38100" dir="2700000" algn="tl">
                    <a:srgbClr val="000000">
                      <a:alpha val="43137"/>
                    </a:srgbClr>
                  </a:outerShdw>
                </a:effectLst>
              </a:rPr>
              <a:t>(+ possible government grants)</a:t>
            </a:r>
          </a:p>
        </p:txBody>
      </p:sp>
      <p:sp>
        <p:nvSpPr>
          <p:cNvPr id="26" name="TextBox 25"/>
          <p:cNvSpPr txBox="1"/>
          <p:nvPr/>
        </p:nvSpPr>
        <p:spPr>
          <a:xfrm>
            <a:off x="1212801" y="1423125"/>
            <a:ext cx="3212549" cy="1077218"/>
          </a:xfrm>
          <a:prstGeom prst="rect">
            <a:avLst/>
          </a:prstGeom>
          <a:noFill/>
        </p:spPr>
        <p:txBody>
          <a:bodyPr wrap="square" rtlCol="0">
            <a:spAutoFit/>
          </a:bodyPr>
          <a:lstStyle/>
          <a:p>
            <a:pPr>
              <a:lnSpc>
                <a:spcPct val="200000"/>
              </a:lnSpc>
            </a:pPr>
            <a:r>
              <a:rPr lang="en-AU" sz="1600" dirty="0" smtClean="0">
                <a:solidFill>
                  <a:schemeClr val="bg1"/>
                </a:solidFill>
                <a:latin typeface="+mn-lt"/>
              </a:rPr>
              <a:t>Aquatic centre (land + construction)</a:t>
            </a:r>
          </a:p>
          <a:p>
            <a:pPr>
              <a:lnSpc>
                <a:spcPct val="200000"/>
              </a:lnSpc>
            </a:pPr>
            <a:r>
              <a:rPr lang="en-AU" sz="1600" dirty="0" smtClean="0">
                <a:solidFill>
                  <a:schemeClr val="bg1"/>
                </a:solidFill>
                <a:latin typeface="+mn-lt"/>
              </a:rPr>
              <a:t>Indoor recreation (construction)</a:t>
            </a:r>
            <a:endParaRPr lang="en-AU" sz="1600" dirty="0">
              <a:solidFill>
                <a:schemeClr val="bg1"/>
              </a:solidFill>
              <a:latin typeface="+mn-lt"/>
            </a:endParaRPr>
          </a:p>
        </p:txBody>
      </p:sp>
    </p:spTree>
    <p:extLst>
      <p:ext uri="{BB962C8B-B14F-4D97-AF65-F5344CB8AC3E}">
        <p14:creationId xmlns:p14="http://schemas.microsoft.com/office/powerpoint/2010/main" val="15465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9" name="Rectangle 18"/>
          <p:cNvSpPr/>
          <p:nvPr/>
        </p:nvSpPr>
        <p:spPr>
          <a:xfrm>
            <a:off x="3215679" y="295636"/>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5" name="Rectangle 14"/>
          <p:cNvSpPr/>
          <p:nvPr/>
        </p:nvSpPr>
        <p:spPr>
          <a:xfrm>
            <a:off x="3218620" y="288523"/>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27" name="Rectangle 26"/>
          <p:cNvSpPr/>
          <p:nvPr/>
        </p:nvSpPr>
        <p:spPr>
          <a:xfrm>
            <a:off x="3212738" y="292502"/>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t="4017" b="4164"/>
          <a:stretch/>
        </p:blipFill>
        <p:spPr>
          <a:xfrm>
            <a:off x="3215679" y="289169"/>
            <a:ext cx="5090716" cy="6611816"/>
          </a:xfrm>
          <a:prstGeom prst="rect">
            <a:avLst/>
          </a:prstGeom>
        </p:spPr>
      </p:pic>
      <p:pic>
        <p:nvPicPr>
          <p:cNvPr id="36" name="Picture 35"/>
          <p:cNvPicPr>
            <a:picLocks noChangeAspect="1"/>
          </p:cNvPicPr>
          <p:nvPr/>
        </p:nvPicPr>
        <p:blipFill>
          <a:blip r:embed="rId9"/>
          <a:stretch>
            <a:fillRect/>
          </a:stretch>
        </p:blipFill>
        <p:spPr>
          <a:xfrm>
            <a:off x="817783" y="1484688"/>
            <a:ext cx="244663" cy="369160"/>
          </a:xfrm>
          <a:prstGeom prst="rect">
            <a:avLst/>
          </a:prstGeom>
        </p:spPr>
      </p:pic>
      <p:pic>
        <p:nvPicPr>
          <p:cNvPr id="37" name="Picture 36"/>
          <p:cNvPicPr>
            <a:picLocks noChangeAspect="1"/>
          </p:cNvPicPr>
          <p:nvPr/>
        </p:nvPicPr>
        <p:blipFill>
          <a:blip r:embed="rId10"/>
          <a:stretch>
            <a:fillRect/>
          </a:stretch>
        </p:blipFill>
        <p:spPr>
          <a:xfrm>
            <a:off x="687058" y="2076281"/>
            <a:ext cx="375388" cy="665371"/>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31" name="Rectangle 30"/>
          <p:cNvSpPr/>
          <p:nvPr/>
        </p:nvSpPr>
        <p:spPr>
          <a:xfrm>
            <a:off x="3212738" y="0"/>
            <a:ext cx="5090716" cy="705876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34" name="Title 1"/>
          <p:cNvSpPr txBox="1">
            <a:spLocks/>
          </p:cNvSpPr>
          <p:nvPr/>
        </p:nvSpPr>
        <p:spPr>
          <a:xfrm>
            <a:off x="356653" y="284083"/>
            <a:ext cx="373909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Habitat compensation fees</a:t>
            </a:r>
            <a:endParaRPr lang="en-AU" sz="2800" b="1" dirty="0">
              <a:effectLst>
                <a:outerShdw blurRad="38100" dist="38100" dir="2700000" algn="tl">
                  <a:srgbClr val="000000">
                    <a:alpha val="43137"/>
                  </a:srgbClr>
                </a:outerShdw>
              </a:effectLst>
            </a:endParaRPr>
          </a:p>
        </p:txBody>
      </p:sp>
      <p:sp>
        <p:nvSpPr>
          <p:cNvPr id="35" name="TextBox 34"/>
          <p:cNvSpPr txBox="1"/>
          <p:nvPr/>
        </p:nvSpPr>
        <p:spPr>
          <a:xfrm>
            <a:off x="1212801" y="1423125"/>
            <a:ext cx="2767015" cy="1077218"/>
          </a:xfrm>
          <a:prstGeom prst="rect">
            <a:avLst/>
          </a:prstGeom>
          <a:noFill/>
        </p:spPr>
        <p:txBody>
          <a:bodyPr wrap="square" rtlCol="0">
            <a:spAutoFit/>
          </a:bodyPr>
          <a:lstStyle/>
          <a:p>
            <a:pPr>
              <a:lnSpc>
                <a:spcPct val="200000"/>
              </a:lnSpc>
            </a:pPr>
            <a:r>
              <a:rPr lang="en-AU" sz="1600" dirty="0" smtClean="0">
                <a:solidFill>
                  <a:schemeClr val="bg1"/>
                </a:solidFill>
                <a:latin typeface="+mn-lt"/>
              </a:rPr>
              <a:t>Nature conservation area 1</a:t>
            </a:r>
          </a:p>
          <a:p>
            <a:pPr>
              <a:lnSpc>
                <a:spcPct val="200000"/>
              </a:lnSpc>
            </a:pPr>
            <a:r>
              <a:rPr lang="en-AU" sz="1600" dirty="0" smtClean="0">
                <a:solidFill>
                  <a:schemeClr val="bg1"/>
                </a:solidFill>
                <a:latin typeface="+mn-lt"/>
              </a:rPr>
              <a:t>Nature conservation area 2</a:t>
            </a:r>
            <a:endParaRPr lang="en-AU" sz="1600" dirty="0">
              <a:solidFill>
                <a:schemeClr val="bg1"/>
              </a:solidFill>
              <a:latin typeface="+mn-lt"/>
            </a:endParaRPr>
          </a:p>
        </p:txBody>
      </p:sp>
    </p:spTree>
    <p:extLst>
      <p:ext uri="{BB962C8B-B14F-4D97-AF65-F5344CB8AC3E}">
        <p14:creationId xmlns:p14="http://schemas.microsoft.com/office/powerpoint/2010/main" val="71637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51944"/>
            <a:ext cx="11522075" cy="9489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069" b="4207"/>
          <a:stretch/>
        </p:blipFill>
        <p:spPr>
          <a:xfrm>
            <a:off x="3215679" y="292963"/>
            <a:ext cx="5090716" cy="660498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945" b="4330"/>
          <a:stretch/>
        </p:blipFill>
        <p:spPr>
          <a:xfrm>
            <a:off x="3215679" y="284085"/>
            <a:ext cx="5090716" cy="6604988"/>
          </a:xfrm>
          <a:prstGeom prst="rect">
            <a:avLst/>
          </a:prstGeom>
        </p:spPr>
      </p:pic>
      <p:sp>
        <p:nvSpPr>
          <p:cNvPr id="2" name="Rectangle 1"/>
          <p:cNvSpPr/>
          <p:nvPr/>
        </p:nvSpPr>
        <p:spPr>
          <a:xfrm>
            <a:off x="3215679" y="298309"/>
            <a:ext cx="5090716" cy="660852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9" name="Rectangle 18"/>
          <p:cNvSpPr/>
          <p:nvPr/>
        </p:nvSpPr>
        <p:spPr>
          <a:xfrm>
            <a:off x="3215679" y="295636"/>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15" name="Rectangle 14"/>
          <p:cNvSpPr/>
          <p:nvPr/>
        </p:nvSpPr>
        <p:spPr>
          <a:xfrm>
            <a:off x="3218620" y="288523"/>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27" name="Rectangle 26"/>
          <p:cNvSpPr/>
          <p:nvPr/>
        </p:nvSpPr>
        <p:spPr>
          <a:xfrm>
            <a:off x="3212738" y="292502"/>
            <a:ext cx="5090716" cy="661386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p:nvPicPr>
        <p:blipFill rotWithShape="1">
          <a:blip r:embed="rId8" cstate="print">
            <a:extLst>
              <a:ext uri="{28A0092B-C50C-407E-A947-70E740481C1C}">
                <a14:useLocalDpi xmlns:a14="http://schemas.microsoft.com/office/drawing/2010/main" val="0"/>
              </a:ext>
            </a:extLst>
          </a:blip>
          <a:srcRect t="4017" b="4164"/>
          <a:stretch/>
        </p:blipFill>
        <p:spPr>
          <a:xfrm>
            <a:off x="3215679" y="289169"/>
            <a:ext cx="5090716" cy="661181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5679" y="0"/>
            <a:ext cx="5090716" cy="7200900"/>
          </a:xfrm>
          <a:prstGeom prst="rect">
            <a:avLst/>
          </a:prstGeom>
        </p:spPr>
      </p:pic>
      <p:sp>
        <p:nvSpPr>
          <p:cNvPr id="31" name="Rectangle 30"/>
          <p:cNvSpPr/>
          <p:nvPr/>
        </p:nvSpPr>
        <p:spPr>
          <a:xfrm>
            <a:off x="3209797" y="0"/>
            <a:ext cx="5090716" cy="705876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8079" y="152400"/>
            <a:ext cx="5090716" cy="7200900"/>
          </a:xfrm>
          <a:prstGeom prst="rect">
            <a:avLst/>
          </a:prstGeom>
        </p:spPr>
      </p:pic>
      <p:sp>
        <p:nvSpPr>
          <p:cNvPr id="22" name="Title 1"/>
          <p:cNvSpPr txBox="1">
            <a:spLocks/>
          </p:cNvSpPr>
          <p:nvPr/>
        </p:nvSpPr>
        <p:spPr>
          <a:xfrm>
            <a:off x="356649" y="283752"/>
            <a:ext cx="4026162"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Other non-government funds</a:t>
            </a:r>
            <a:endParaRPr lang="en-AU" sz="2800" b="1" dirty="0">
              <a:effectLst>
                <a:outerShdw blurRad="38100" dist="38100" dir="2700000" algn="tl">
                  <a:srgbClr val="000000">
                    <a:alpha val="43137"/>
                  </a:srgbClr>
                </a:outerShdw>
              </a:effectLst>
            </a:endParaRPr>
          </a:p>
        </p:txBody>
      </p:sp>
      <p:pic>
        <p:nvPicPr>
          <p:cNvPr id="23" name="Picture 22"/>
          <p:cNvPicPr>
            <a:picLocks noChangeAspect="1"/>
          </p:cNvPicPr>
          <p:nvPr/>
        </p:nvPicPr>
        <p:blipFill>
          <a:blip r:embed="rId12"/>
          <a:stretch>
            <a:fillRect/>
          </a:stretch>
        </p:blipFill>
        <p:spPr>
          <a:xfrm>
            <a:off x="713763" y="1799617"/>
            <a:ext cx="420556" cy="550322"/>
          </a:xfrm>
          <a:prstGeom prst="rect">
            <a:avLst/>
          </a:prstGeom>
        </p:spPr>
      </p:pic>
      <p:sp>
        <p:nvSpPr>
          <p:cNvPr id="25" name="TextBox 24"/>
          <p:cNvSpPr txBox="1"/>
          <p:nvPr/>
        </p:nvSpPr>
        <p:spPr>
          <a:xfrm>
            <a:off x="1195385" y="1765164"/>
            <a:ext cx="2470924" cy="584775"/>
          </a:xfrm>
          <a:prstGeom prst="rect">
            <a:avLst/>
          </a:prstGeom>
          <a:noFill/>
        </p:spPr>
        <p:txBody>
          <a:bodyPr wrap="square" rtlCol="0">
            <a:spAutoFit/>
          </a:bodyPr>
          <a:lstStyle/>
          <a:p>
            <a:pPr>
              <a:lnSpc>
                <a:spcPct val="200000"/>
              </a:lnSpc>
            </a:pPr>
            <a:r>
              <a:rPr lang="en-AU" sz="1600" dirty="0" smtClean="0">
                <a:solidFill>
                  <a:schemeClr val="bg1"/>
                </a:solidFill>
                <a:latin typeface="+mn-lt"/>
              </a:rPr>
              <a:t>Non – government schools</a:t>
            </a:r>
            <a:endParaRPr lang="en-AU" sz="1600" dirty="0">
              <a:solidFill>
                <a:schemeClr val="bg1"/>
              </a:solidFill>
              <a:latin typeface="+mn-lt"/>
            </a:endParaRPr>
          </a:p>
        </p:txBody>
      </p:sp>
    </p:spTree>
    <p:extLst>
      <p:ext uri="{BB962C8B-B14F-4D97-AF65-F5344CB8AC3E}">
        <p14:creationId xmlns:p14="http://schemas.microsoft.com/office/powerpoint/2010/main" val="317870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665591856"/>
              </p:ext>
            </p:extLst>
          </p:nvPr>
        </p:nvGraphicFramePr>
        <p:xfrm>
          <a:off x="356652" y="1095375"/>
          <a:ext cx="6015472" cy="4869782"/>
        </p:xfrm>
        <a:graphic>
          <a:graphicData uri="http://schemas.openxmlformats.org/drawingml/2006/chart">
            <c:chart xmlns:c="http://schemas.openxmlformats.org/drawingml/2006/chart" xmlns:r="http://schemas.openxmlformats.org/officeDocument/2006/relationships" r:id="rId3"/>
          </a:graphicData>
        </a:graphic>
      </p:graphicFrame>
      <p:sp>
        <p:nvSpPr>
          <p:cNvPr id="28" name="Title 1"/>
          <p:cNvSpPr txBox="1">
            <a:spLocks/>
          </p:cNvSpPr>
          <p:nvPr/>
        </p:nvSpPr>
        <p:spPr>
          <a:xfrm>
            <a:off x="6766759" y="1095375"/>
            <a:ext cx="4206241" cy="3589622"/>
          </a:xfrm>
          <a:prstGeom prst="rect">
            <a:avLst/>
          </a:prstGeom>
          <a:solidFill>
            <a:schemeClr val="tx1">
              <a:lumMod val="85000"/>
            </a:schemeClr>
          </a:solidFill>
        </p:spPr>
        <p:txBody>
          <a:bodyPr vert="horz" lIns="180000" tIns="90000" rIns="180000" bIns="90000" rtlCol="0" anchor="t" anchorCtr="0">
            <a:normAutofit fontScale="90000" lnSpcReduction="10000"/>
          </a:bodyPr>
          <a:lstStyle>
            <a:lvl1pPr algn="l" defTabSz="960120" rtl="0" eaLnBrk="1" latinLnBrk="0" hangingPunct="1">
              <a:spcBef>
                <a:spcPct val="0"/>
              </a:spcBef>
              <a:buNone/>
              <a:defRPr sz="2400" kern="1200">
                <a:solidFill>
                  <a:schemeClr val="tx1"/>
                </a:solidFill>
                <a:latin typeface="+mj-lt"/>
                <a:ea typeface="+mj-ea"/>
                <a:cs typeface="+mj-cs"/>
              </a:defRPr>
            </a:lvl1pPr>
          </a:lstStyle>
          <a:p>
            <a:r>
              <a:rPr lang="en-AU" sz="2500" b="1" dirty="0">
                <a:solidFill>
                  <a:schemeClr val="bg1"/>
                </a:solidFill>
                <a:latin typeface="+mn-lt"/>
                <a:ea typeface="+mn-ea"/>
                <a:cs typeface="+mn-cs"/>
              </a:rPr>
              <a:t>Total infrastructure </a:t>
            </a:r>
            <a:r>
              <a:rPr lang="en-AU" sz="2500" b="1" dirty="0" smtClean="0">
                <a:solidFill>
                  <a:schemeClr val="bg1"/>
                </a:solidFill>
                <a:latin typeface="+mn-lt"/>
                <a:ea typeface="+mn-ea"/>
                <a:cs typeface="+mn-cs"/>
              </a:rPr>
              <a:t>costs </a:t>
            </a:r>
          </a:p>
          <a:p>
            <a:r>
              <a:rPr lang="en-AU" sz="1600" dirty="0" smtClean="0">
                <a:solidFill>
                  <a:schemeClr val="bg1"/>
                </a:solidFill>
                <a:latin typeface="+mn-lt"/>
                <a:ea typeface="+mn-ea"/>
                <a:cs typeface="+mn-cs"/>
              </a:rPr>
              <a:t>(indicative estimates)</a:t>
            </a:r>
            <a:endParaRPr lang="en-AU" sz="1600" dirty="0">
              <a:solidFill>
                <a:schemeClr val="bg1"/>
              </a:solidFill>
              <a:latin typeface="+mn-lt"/>
              <a:ea typeface="+mn-ea"/>
              <a:cs typeface="+mn-cs"/>
            </a:endParaRPr>
          </a:p>
          <a:p>
            <a:r>
              <a:rPr lang="en-AU" sz="1500" b="1" dirty="0">
                <a:solidFill>
                  <a:prstClr val="black"/>
                </a:solidFill>
                <a:latin typeface="+mn-lt"/>
              </a:rPr>
              <a:t>		</a:t>
            </a:r>
            <a:endParaRPr lang="en-AU" sz="1500" dirty="0">
              <a:solidFill>
                <a:prstClr val="black"/>
              </a:solidFill>
              <a:latin typeface="+mn-lt"/>
            </a:endParaRPr>
          </a:p>
          <a:p>
            <a:r>
              <a:rPr lang="en-AU" sz="1500" dirty="0" smtClean="0">
                <a:solidFill>
                  <a:prstClr val="black"/>
                </a:solidFill>
                <a:latin typeface="+mn-lt"/>
              </a:rPr>
              <a:t>Local </a:t>
            </a:r>
            <a:r>
              <a:rPr lang="en-AU" sz="1000" dirty="0" smtClean="0">
                <a:solidFill>
                  <a:prstClr val="black"/>
                </a:solidFill>
                <a:latin typeface="+mn-lt"/>
              </a:rPr>
              <a:t>(ICP fully covers)</a:t>
            </a:r>
            <a:r>
              <a:rPr lang="en-AU" sz="1500" dirty="0" smtClean="0">
                <a:solidFill>
                  <a:prstClr val="black"/>
                </a:solidFill>
                <a:latin typeface="+mn-lt"/>
              </a:rPr>
              <a:t>     		$385m</a:t>
            </a:r>
          </a:p>
          <a:p>
            <a:r>
              <a:rPr lang="en-AU" sz="1000" dirty="0" smtClean="0">
                <a:solidFill>
                  <a:prstClr val="black"/>
                </a:solidFill>
                <a:latin typeface="+mn-lt"/>
              </a:rPr>
              <a:t>(incl. local park land, sports reserves, library, 1</a:t>
            </a:r>
            <a:r>
              <a:rPr lang="en-AU" sz="1000" baseline="30000" dirty="0" smtClean="0">
                <a:solidFill>
                  <a:prstClr val="black"/>
                </a:solidFill>
                <a:latin typeface="+mn-lt"/>
              </a:rPr>
              <a:t>st</a:t>
            </a:r>
            <a:r>
              <a:rPr lang="en-AU" sz="1000" dirty="0" smtClean="0">
                <a:solidFill>
                  <a:prstClr val="black"/>
                </a:solidFill>
                <a:latin typeface="+mn-lt"/>
              </a:rPr>
              <a:t> stage arterial roads)</a:t>
            </a:r>
            <a:endParaRPr lang="en-AU" sz="1000" dirty="0">
              <a:solidFill>
                <a:prstClr val="black"/>
              </a:solidFill>
              <a:latin typeface="+mn-lt"/>
            </a:endParaRPr>
          </a:p>
          <a:p>
            <a:endParaRPr lang="en-AU" sz="1500" dirty="0" smtClean="0">
              <a:solidFill>
                <a:prstClr val="black"/>
              </a:solidFill>
              <a:latin typeface="+mn-lt"/>
            </a:endParaRPr>
          </a:p>
          <a:p>
            <a:r>
              <a:rPr lang="en-AU" sz="1500" dirty="0">
                <a:solidFill>
                  <a:prstClr val="black"/>
                </a:solidFill>
                <a:latin typeface="+mn-lt"/>
              </a:rPr>
              <a:t>Council </a:t>
            </a:r>
            <a:r>
              <a:rPr lang="en-AU" sz="1000" dirty="0">
                <a:solidFill>
                  <a:prstClr val="black"/>
                </a:solidFill>
                <a:latin typeface="+mn-lt"/>
              </a:rPr>
              <a:t>(non ICP-funded)</a:t>
            </a:r>
            <a:r>
              <a:rPr lang="en-AU" sz="1600" dirty="0">
                <a:solidFill>
                  <a:prstClr val="black"/>
                </a:solidFill>
                <a:latin typeface="+mn-lt"/>
              </a:rPr>
              <a:t>		</a:t>
            </a:r>
            <a:r>
              <a:rPr lang="en-AU" sz="1500" dirty="0">
                <a:solidFill>
                  <a:prstClr val="black"/>
                </a:solidFill>
                <a:latin typeface="+mn-lt"/>
              </a:rPr>
              <a:t>$50m</a:t>
            </a:r>
          </a:p>
          <a:p>
            <a:r>
              <a:rPr lang="en-AU" sz="1000" dirty="0" smtClean="0">
                <a:solidFill>
                  <a:prstClr val="black"/>
                </a:solidFill>
                <a:latin typeface="+mn-lt"/>
              </a:rPr>
              <a:t>(incl. aquatic centre land + construction, indoor rec construction)</a:t>
            </a:r>
            <a:endParaRPr lang="en-AU" sz="1000" dirty="0">
              <a:solidFill>
                <a:prstClr val="black"/>
              </a:solidFill>
              <a:latin typeface="+mn-lt"/>
            </a:endParaRPr>
          </a:p>
          <a:p>
            <a:endParaRPr lang="en-AU" sz="1500" dirty="0">
              <a:solidFill>
                <a:prstClr val="black"/>
              </a:solidFill>
              <a:latin typeface="+mn-lt"/>
            </a:endParaRPr>
          </a:p>
          <a:p>
            <a:r>
              <a:rPr lang="en-AU" sz="1500" dirty="0" smtClean="0">
                <a:solidFill>
                  <a:prstClr val="black"/>
                </a:solidFill>
                <a:latin typeface="+mn-lt"/>
              </a:rPr>
              <a:t>State </a:t>
            </a:r>
            <a:r>
              <a:rPr lang="en-AU" sz="1000" dirty="0">
                <a:solidFill>
                  <a:prstClr val="black"/>
                </a:solidFill>
                <a:latin typeface="+mn-lt"/>
              </a:rPr>
              <a:t>(GAIC partly covers</a:t>
            </a:r>
            <a:r>
              <a:rPr lang="en-AU" sz="1000" dirty="0" smtClean="0">
                <a:solidFill>
                  <a:prstClr val="black"/>
                </a:solidFill>
                <a:latin typeface="+mn-lt"/>
              </a:rPr>
              <a:t>)</a:t>
            </a:r>
            <a:r>
              <a:rPr lang="en-AU" sz="1500" dirty="0">
                <a:solidFill>
                  <a:prstClr val="black"/>
                </a:solidFill>
                <a:latin typeface="+mn-lt"/>
              </a:rPr>
              <a:t>	 </a:t>
            </a:r>
            <a:r>
              <a:rPr lang="en-AU" sz="1500" dirty="0" smtClean="0">
                <a:solidFill>
                  <a:prstClr val="black"/>
                </a:solidFill>
                <a:latin typeface="+mn-lt"/>
              </a:rPr>
              <a:t>	$345m</a:t>
            </a:r>
            <a:endParaRPr lang="en-AU" sz="1500" dirty="0">
              <a:solidFill>
                <a:prstClr val="black"/>
              </a:solidFill>
              <a:latin typeface="+mn-lt"/>
            </a:endParaRPr>
          </a:p>
          <a:p>
            <a:r>
              <a:rPr lang="en-AU" sz="1000" dirty="0" smtClean="0">
                <a:solidFill>
                  <a:prstClr val="black"/>
                </a:solidFill>
                <a:latin typeface="+mn-lt"/>
              </a:rPr>
              <a:t>(incl. schools, final stage arterial roads, rail upgrade, nature conservation)</a:t>
            </a:r>
          </a:p>
          <a:p>
            <a:endParaRPr lang="en-AU" sz="900" dirty="0">
              <a:solidFill>
                <a:prstClr val="black"/>
              </a:solidFill>
              <a:latin typeface="+mn-lt"/>
            </a:endParaRPr>
          </a:p>
          <a:p>
            <a:r>
              <a:rPr lang="en-AU" sz="1500" dirty="0" smtClean="0">
                <a:solidFill>
                  <a:prstClr val="black"/>
                </a:solidFill>
                <a:latin typeface="+mn-lt"/>
              </a:rPr>
              <a:t>Developer construction		$1,015 m</a:t>
            </a:r>
            <a:endParaRPr lang="en-AU" sz="1500" dirty="0">
              <a:solidFill>
                <a:prstClr val="black"/>
              </a:solidFill>
              <a:latin typeface="+mn-lt"/>
            </a:endParaRPr>
          </a:p>
          <a:p>
            <a:r>
              <a:rPr lang="en-AU" sz="1000" dirty="0" smtClean="0">
                <a:solidFill>
                  <a:prstClr val="black"/>
                </a:solidFill>
                <a:latin typeface="+mn-lt"/>
              </a:rPr>
              <a:t>(incl. subdivision </a:t>
            </a:r>
            <a:r>
              <a:rPr lang="en-AU" sz="1000" dirty="0">
                <a:solidFill>
                  <a:prstClr val="black"/>
                </a:solidFill>
                <a:latin typeface="+mn-lt"/>
              </a:rPr>
              <a:t>works</a:t>
            </a:r>
            <a:r>
              <a:rPr lang="en-AU" sz="1000" dirty="0" smtClean="0">
                <a:solidFill>
                  <a:prstClr val="black"/>
                </a:solidFill>
                <a:latin typeface="+mn-lt"/>
              </a:rPr>
              <a:t>, sewer, water, drainage)</a:t>
            </a:r>
          </a:p>
          <a:p>
            <a:endParaRPr lang="en-AU" sz="1000" dirty="0">
              <a:solidFill>
                <a:prstClr val="black"/>
              </a:solidFill>
              <a:latin typeface="+mn-lt"/>
            </a:endParaRPr>
          </a:p>
          <a:p>
            <a:r>
              <a:rPr lang="en-AU" sz="1500" dirty="0" smtClean="0">
                <a:solidFill>
                  <a:prstClr val="black"/>
                </a:solidFill>
                <a:latin typeface="+mn-lt"/>
              </a:rPr>
              <a:t>Non-government </a:t>
            </a:r>
            <a:r>
              <a:rPr lang="en-AU" sz="1500" dirty="0">
                <a:solidFill>
                  <a:prstClr val="black"/>
                </a:solidFill>
                <a:latin typeface="+mn-lt"/>
              </a:rPr>
              <a:t>	 	</a:t>
            </a:r>
            <a:r>
              <a:rPr lang="en-AU" sz="1500" dirty="0" smtClean="0">
                <a:solidFill>
                  <a:prstClr val="black"/>
                </a:solidFill>
                <a:latin typeface="+mn-lt"/>
              </a:rPr>
              <a:t>$50m</a:t>
            </a:r>
            <a:endParaRPr lang="en-AU" sz="1500" dirty="0">
              <a:solidFill>
                <a:prstClr val="black"/>
              </a:solidFill>
              <a:latin typeface="+mn-lt"/>
            </a:endParaRPr>
          </a:p>
          <a:p>
            <a:r>
              <a:rPr lang="en-AU" sz="1000" dirty="0" smtClean="0">
                <a:solidFill>
                  <a:prstClr val="black"/>
                </a:solidFill>
                <a:latin typeface="+mn-lt"/>
              </a:rPr>
              <a:t>(schools)</a:t>
            </a:r>
            <a:endParaRPr lang="en-AU" sz="1000" dirty="0">
              <a:solidFill>
                <a:prstClr val="black"/>
              </a:solidFill>
              <a:latin typeface="+mn-lt"/>
            </a:endParaRPr>
          </a:p>
          <a:p>
            <a:endParaRPr lang="en-AU" sz="1500" b="1" dirty="0" smtClean="0">
              <a:solidFill>
                <a:prstClr val="black"/>
              </a:solidFill>
              <a:latin typeface="+mn-lt"/>
            </a:endParaRPr>
          </a:p>
          <a:p>
            <a:r>
              <a:rPr lang="en-AU" sz="1500" b="1" dirty="0" smtClean="0">
                <a:solidFill>
                  <a:prstClr val="black"/>
                </a:solidFill>
                <a:latin typeface="+mn-lt"/>
              </a:rPr>
              <a:t>Total</a:t>
            </a:r>
            <a:r>
              <a:rPr lang="en-AU" sz="1500" b="1" dirty="0">
                <a:solidFill>
                  <a:prstClr val="black"/>
                </a:solidFill>
                <a:latin typeface="+mn-lt"/>
              </a:rPr>
              <a:t>		      </a:t>
            </a:r>
            <a:r>
              <a:rPr lang="en-AU" sz="1500" b="1" dirty="0" smtClean="0">
                <a:solidFill>
                  <a:prstClr val="black"/>
                </a:solidFill>
                <a:latin typeface="+mn-lt"/>
              </a:rPr>
              <a:t>	$1,845m</a:t>
            </a:r>
            <a:endParaRPr lang="en-AU" sz="1500" b="1" dirty="0">
              <a:solidFill>
                <a:prstClr val="black"/>
              </a:solidFill>
              <a:latin typeface="+mn-lt"/>
            </a:endParaRPr>
          </a:p>
        </p:txBody>
      </p:sp>
      <p:sp>
        <p:nvSpPr>
          <p:cNvPr id="29" name="TextBox 28"/>
          <p:cNvSpPr txBox="1"/>
          <p:nvPr/>
        </p:nvSpPr>
        <p:spPr>
          <a:xfrm>
            <a:off x="6766759" y="4964551"/>
            <a:ext cx="4206241" cy="892552"/>
          </a:xfrm>
          <a:prstGeom prst="rect">
            <a:avLst/>
          </a:prstGeom>
          <a:solidFill>
            <a:schemeClr val="tx1">
              <a:lumMod val="85000"/>
            </a:schemeClr>
          </a:solidFill>
        </p:spPr>
        <p:txBody>
          <a:bodyPr wrap="square" rtlCol="0">
            <a:spAutoFit/>
          </a:bodyPr>
          <a:lstStyle/>
          <a:p>
            <a:r>
              <a:rPr lang="en-AU" sz="2400" b="1" dirty="0" smtClean="0">
                <a:solidFill>
                  <a:schemeClr val="bg1"/>
                </a:solidFill>
                <a:latin typeface="Calibri" panose="020F0502020204030204" pitchFamily="34" charset="0"/>
              </a:rPr>
              <a:t>Total investment 	$10,150m</a:t>
            </a:r>
          </a:p>
          <a:p>
            <a:r>
              <a:rPr lang="en-AU" sz="1400" dirty="0" smtClean="0">
                <a:solidFill>
                  <a:schemeClr val="bg1"/>
                </a:solidFill>
                <a:latin typeface="+mn-lt"/>
              </a:rPr>
              <a:t>(Land + works incl. holding, financing and profit but excl. taxes and charges)</a:t>
            </a:r>
            <a:r>
              <a:rPr lang="en-AU" sz="1400" dirty="0" smtClean="0">
                <a:latin typeface="+mn-lt"/>
              </a:rPr>
              <a:t>	</a:t>
            </a:r>
          </a:p>
        </p:txBody>
      </p:sp>
      <p:sp>
        <p:nvSpPr>
          <p:cNvPr id="30" name="Title 1"/>
          <p:cNvSpPr txBox="1">
            <a:spLocks/>
          </p:cNvSpPr>
          <p:nvPr/>
        </p:nvSpPr>
        <p:spPr>
          <a:xfrm>
            <a:off x="356652" y="288369"/>
            <a:ext cx="673947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smtClean="0">
                <a:effectLst>
                  <a:outerShdw blurRad="38100" dist="38100" dir="2700000" algn="tl">
                    <a:srgbClr val="000000">
                      <a:alpha val="43137"/>
                    </a:srgbClr>
                  </a:outerShdw>
                </a:effectLst>
              </a:rPr>
              <a:t>Total Infrastructure Costs: Plumpton + Kororoit PSPs</a:t>
            </a:r>
            <a:endParaRPr lang="en-AU"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5600"/>
            <a:ext cx="11522075" cy="961625"/>
          </a:xfrm>
          <a:prstGeom prst="rect">
            <a:avLst/>
          </a:prstGeom>
        </p:spPr>
      </p:pic>
    </p:spTree>
    <p:extLst>
      <p:ext uri="{BB962C8B-B14F-4D97-AF65-F5344CB8AC3E}">
        <p14:creationId xmlns:p14="http://schemas.microsoft.com/office/powerpoint/2010/main" val="2640239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55" y="478465"/>
            <a:ext cx="10185790" cy="72009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0433" t="3921" b="33048"/>
          <a:stretch/>
        </p:blipFill>
        <p:spPr>
          <a:xfrm>
            <a:off x="1008382" y="4789301"/>
            <a:ext cx="2517902" cy="2260879"/>
          </a:xfrm>
          <a:prstGeom prst="rect">
            <a:avLst/>
          </a:prstGeom>
          <a:ln w="3175">
            <a:solidFill>
              <a:schemeClr val="bg1">
                <a:lumMod val="50000"/>
                <a:lumOff val="50000"/>
              </a:schemeClr>
            </a:solidFill>
          </a:ln>
        </p:spPr>
      </p:pic>
      <p:sp>
        <p:nvSpPr>
          <p:cNvPr id="7" name="Title 1"/>
          <p:cNvSpPr txBox="1">
            <a:spLocks/>
          </p:cNvSpPr>
          <p:nvPr/>
        </p:nvSpPr>
        <p:spPr>
          <a:xfrm>
            <a:off x="356653" y="288369"/>
            <a:ext cx="753559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PSP development: a collaborative process over 2 ½ years</a:t>
            </a:r>
          </a:p>
        </p:txBody>
      </p:sp>
      <p:sp>
        <p:nvSpPr>
          <p:cNvPr id="5" name="Rectangle 4"/>
          <p:cNvSpPr/>
          <p:nvPr/>
        </p:nvSpPr>
        <p:spPr>
          <a:xfrm>
            <a:off x="7722575" y="2492604"/>
            <a:ext cx="2963403" cy="3985706"/>
          </a:xfrm>
          <a:prstGeom prst="rect">
            <a:avLst/>
          </a:prstGeom>
        </p:spPr>
        <p:txBody>
          <a:bodyPr wrap="square">
            <a:spAutoFit/>
          </a:bodyPr>
          <a:lstStyle/>
          <a:p>
            <a:r>
              <a:rPr lang="en-AU" sz="1150" dirty="0">
                <a:solidFill>
                  <a:prstClr val="black"/>
                </a:solidFill>
                <a:latin typeface="+mn-lt"/>
              </a:rPr>
              <a:t>Department of Justice and Regulation</a:t>
            </a:r>
          </a:p>
          <a:p>
            <a:pPr lvl="0"/>
            <a:r>
              <a:rPr lang="en-AU" sz="1150" dirty="0" smtClean="0">
                <a:solidFill>
                  <a:prstClr val="black"/>
                </a:solidFill>
                <a:latin typeface="+mn-lt"/>
              </a:rPr>
              <a:t>Energy </a:t>
            </a:r>
            <a:r>
              <a:rPr lang="en-AU" sz="1150" dirty="0">
                <a:solidFill>
                  <a:prstClr val="black"/>
                </a:solidFill>
                <a:latin typeface="+mn-lt"/>
              </a:rPr>
              <a:t>Safe Victoria</a:t>
            </a:r>
            <a:br>
              <a:rPr lang="en-AU" sz="1150" dirty="0">
                <a:solidFill>
                  <a:prstClr val="black"/>
                </a:solidFill>
                <a:latin typeface="+mn-lt"/>
              </a:rPr>
            </a:br>
            <a:r>
              <a:rPr lang="en-AU" sz="1150" dirty="0">
                <a:solidFill>
                  <a:prstClr val="black"/>
                </a:solidFill>
                <a:latin typeface="+mn-lt"/>
              </a:rPr>
              <a:t>Environmental Protection Authority (EPA)</a:t>
            </a:r>
            <a:endParaRPr lang="en-AU" sz="1150" dirty="0">
              <a:solidFill>
                <a:schemeClr val="bg1"/>
              </a:solidFill>
              <a:latin typeface="+mn-lt"/>
            </a:endParaRPr>
          </a:p>
          <a:p>
            <a:r>
              <a:rPr lang="en-AU" sz="1150" dirty="0">
                <a:solidFill>
                  <a:schemeClr val="bg1"/>
                </a:solidFill>
                <a:latin typeface="+mn-lt"/>
              </a:rPr>
              <a:t>Heart Foundation</a:t>
            </a:r>
          </a:p>
          <a:p>
            <a:r>
              <a:rPr lang="en-AU" sz="1150" dirty="0">
                <a:solidFill>
                  <a:schemeClr val="bg1"/>
                </a:solidFill>
                <a:latin typeface="+mn-lt"/>
              </a:rPr>
              <a:t>Heritage Victoria</a:t>
            </a:r>
          </a:p>
          <a:p>
            <a:r>
              <a:rPr lang="en-AU" sz="1150" dirty="0">
                <a:solidFill>
                  <a:schemeClr val="bg1"/>
                </a:solidFill>
                <a:latin typeface="+mn-lt"/>
              </a:rPr>
              <a:t>Independent Schools Victoria</a:t>
            </a:r>
          </a:p>
          <a:p>
            <a:r>
              <a:rPr lang="en-AU" sz="1150" dirty="0">
                <a:solidFill>
                  <a:schemeClr val="bg1"/>
                </a:solidFill>
                <a:latin typeface="+mn-lt"/>
              </a:rPr>
              <a:t>Jemena</a:t>
            </a:r>
          </a:p>
          <a:p>
            <a:r>
              <a:rPr lang="en-AU" sz="1150" dirty="0">
                <a:solidFill>
                  <a:schemeClr val="bg1"/>
                </a:solidFill>
                <a:latin typeface="+mn-lt"/>
              </a:rPr>
              <a:t>Melbourne Water</a:t>
            </a:r>
          </a:p>
          <a:p>
            <a:r>
              <a:rPr lang="en-AU" sz="1150" dirty="0">
                <a:solidFill>
                  <a:schemeClr val="bg1"/>
                </a:solidFill>
                <a:latin typeface="+mn-lt"/>
              </a:rPr>
              <a:t>Metropolitan Fire Brigade</a:t>
            </a:r>
          </a:p>
          <a:p>
            <a:r>
              <a:rPr lang="en-AU" sz="1150" dirty="0" err="1">
                <a:solidFill>
                  <a:schemeClr val="bg1"/>
                </a:solidFill>
                <a:latin typeface="+mn-lt"/>
              </a:rPr>
              <a:t>NBNCo</a:t>
            </a:r>
            <a:r>
              <a:rPr lang="en-AU" sz="1150" dirty="0">
                <a:solidFill>
                  <a:schemeClr val="bg1"/>
                </a:solidFill>
                <a:latin typeface="+mn-lt"/>
              </a:rPr>
              <a:t> Limited</a:t>
            </a:r>
          </a:p>
          <a:p>
            <a:r>
              <a:rPr lang="en-AU" sz="1150" dirty="0" smtClean="0">
                <a:solidFill>
                  <a:schemeClr val="bg1"/>
                </a:solidFill>
                <a:latin typeface="+mn-lt"/>
              </a:rPr>
              <a:t>Parks </a:t>
            </a:r>
            <a:r>
              <a:rPr lang="en-AU" sz="1150" dirty="0">
                <a:solidFill>
                  <a:schemeClr val="bg1"/>
                </a:solidFill>
                <a:latin typeface="+mn-lt"/>
              </a:rPr>
              <a:t>Victoria</a:t>
            </a:r>
          </a:p>
          <a:p>
            <a:r>
              <a:rPr lang="en-AU" sz="1150" dirty="0">
                <a:solidFill>
                  <a:schemeClr val="bg1"/>
                </a:solidFill>
                <a:latin typeface="+mn-lt"/>
              </a:rPr>
              <a:t>Public Transport Victoria PTV</a:t>
            </a:r>
          </a:p>
          <a:p>
            <a:r>
              <a:rPr lang="en-AU" sz="1150" dirty="0">
                <a:solidFill>
                  <a:schemeClr val="bg1"/>
                </a:solidFill>
                <a:latin typeface="+mn-lt"/>
              </a:rPr>
              <a:t>SP </a:t>
            </a:r>
            <a:r>
              <a:rPr lang="en-AU" sz="1150" dirty="0" err="1">
                <a:solidFill>
                  <a:schemeClr val="bg1"/>
                </a:solidFill>
                <a:latin typeface="+mn-lt"/>
              </a:rPr>
              <a:t>Ausnet</a:t>
            </a:r>
            <a:endParaRPr lang="en-AU" sz="1150" dirty="0">
              <a:solidFill>
                <a:schemeClr val="bg1"/>
              </a:solidFill>
              <a:latin typeface="+mn-lt"/>
            </a:endParaRPr>
          </a:p>
          <a:p>
            <a:r>
              <a:rPr lang="en-AU" sz="1150" dirty="0">
                <a:solidFill>
                  <a:schemeClr val="bg1"/>
                </a:solidFill>
                <a:latin typeface="+mn-lt"/>
              </a:rPr>
              <a:t>Sport and Recreation Victoria</a:t>
            </a:r>
          </a:p>
          <a:p>
            <a:r>
              <a:rPr lang="en-AU" sz="1150" dirty="0">
                <a:solidFill>
                  <a:schemeClr val="bg1"/>
                </a:solidFill>
                <a:latin typeface="+mn-lt"/>
              </a:rPr>
              <a:t>State Emergency Service SES</a:t>
            </a:r>
          </a:p>
          <a:p>
            <a:r>
              <a:rPr lang="en-AU" sz="1150" dirty="0">
                <a:solidFill>
                  <a:schemeClr val="bg1"/>
                </a:solidFill>
                <a:latin typeface="+mn-lt"/>
              </a:rPr>
              <a:t>Uniting Church of Australia</a:t>
            </a:r>
          </a:p>
          <a:p>
            <a:r>
              <a:rPr lang="en-AU" sz="1150" dirty="0">
                <a:solidFill>
                  <a:schemeClr val="bg1"/>
                </a:solidFill>
                <a:latin typeface="+mn-lt"/>
              </a:rPr>
              <a:t>VicHealth</a:t>
            </a:r>
          </a:p>
          <a:p>
            <a:r>
              <a:rPr lang="en-AU" sz="1150" dirty="0">
                <a:solidFill>
                  <a:schemeClr val="bg1"/>
                </a:solidFill>
                <a:latin typeface="+mn-lt"/>
              </a:rPr>
              <a:t>VicRoads</a:t>
            </a:r>
          </a:p>
          <a:p>
            <a:r>
              <a:rPr lang="en-AU" sz="1150" dirty="0">
                <a:solidFill>
                  <a:schemeClr val="bg1"/>
                </a:solidFill>
                <a:latin typeface="+mn-lt"/>
              </a:rPr>
              <a:t>Victoria Police</a:t>
            </a:r>
          </a:p>
          <a:p>
            <a:r>
              <a:rPr lang="en-AU" sz="1150" dirty="0">
                <a:solidFill>
                  <a:schemeClr val="bg1"/>
                </a:solidFill>
                <a:latin typeface="+mn-lt"/>
              </a:rPr>
              <a:t>Victorian Ecumenical System of Schools</a:t>
            </a:r>
          </a:p>
          <a:p>
            <a:r>
              <a:rPr lang="en-AU" sz="1150" dirty="0" err="1">
                <a:solidFill>
                  <a:schemeClr val="bg1"/>
                </a:solidFill>
                <a:latin typeface="+mn-lt"/>
              </a:rPr>
              <a:t>VicTrack</a:t>
            </a:r>
            <a:endParaRPr lang="en-AU" sz="1150" dirty="0">
              <a:solidFill>
                <a:schemeClr val="bg1"/>
              </a:solidFill>
              <a:latin typeface="+mn-lt"/>
            </a:endParaRPr>
          </a:p>
          <a:p>
            <a:r>
              <a:rPr lang="en-AU" sz="1150" dirty="0">
                <a:solidFill>
                  <a:schemeClr val="bg1"/>
                </a:solidFill>
                <a:latin typeface="+mn-lt"/>
              </a:rPr>
              <a:t>Western Water</a:t>
            </a:r>
          </a:p>
        </p:txBody>
      </p:sp>
      <p:sp>
        <p:nvSpPr>
          <p:cNvPr id="4" name="Rectangle 3"/>
          <p:cNvSpPr/>
          <p:nvPr/>
        </p:nvSpPr>
        <p:spPr>
          <a:xfrm>
            <a:off x="4069585" y="2492604"/>
            <a:ext cx="3642357" cy="3985706"/>
          </a:xfrm>
          <a:prstGeom prst="rect">
            <a:avLst/>
          </a:prstGeom>
        </p:spPr>
        <p:txBody>
          <a:bodyPr wrap="square">
            <a:spAutoFit/>
          </a:bodyPr>
          <a:lstStyle/>
          <a:p>
            <a:r>
              <a:rPr lang="en-AU" sz="1150" dirty="0">
                <a:solidFill>
                  <a:schemeClr val="bg1"/>
                </a:solidFill>
                <a:latin typeface="+mn-lt"/>
              </a:rPr>
              <a:t>Aboriginal Victoria</a:t>
            </a:r>
          </a:p>
          <a:p>
            <a:r>
              <a:rPr lang="en-AU" sz="1150" dirty="0" smtClean="0">
                <a:solidFill>
                  <a:schemeClr val="bg1"/>
                </a:solidFill>
                <a:latin typeface="+mn-lt"/>
              </a:rPr>
              <a:t>Ambulance </a:t>
            </a:r>
            <a:r>
              <a:rPr lang="en-AU" sz="1150" dirty="0">
                <a:solidFill>
                  <a:schemeClr val="bg1"/>
                </a:solidFill>
                <a:latin typeface="+mn-lt"/>
              </a:rPr>
              <a:t>Victoria</a:t>
            </a:r>
          </a:p>
          <a:p>
            <a:r>
              <a:rPr lang="en-AU" sz="1150" dirty="0">
                <a:solidFill>
                  <a:schemeClr val="bg1"/>
                </a:solidFill>
                <a:latin typeface="+mn-lt"/>
              </a:rPr>
              <a:t>Anglican Diocesan Schools Commission</a:t>
            </a:r>
          </a:p>
          <a:p>
            <a:r>
              <a:rPr lang="en-AU" sz="1150" dirty="0">
                <a:solidFill>
                  <a:schemeClr val="bg1"/>
                </a:solidFill>
                <a:latin typeface="+mn-lt"/>
              </a:rPr>
              <a:t>APA </a:t>
            </a:r>
            <a:r>
              <a:rPr lang="en-AU" sz="1150" dirty="0" err="1">
                <a:solidFill>
                  <a:schemeClr val="bg1"/>
                </a:solidFill>
                <a:latin typeface="+mn-lt"/>
              </a:rPr>
              <a:t>GasNet</a:t>
            </a:r>
            <a:r>
              <a:rPr lang="en-AU" sz="1150" dirty="0">
                <a:solidFill>
                  <a:schemeClr val="bg1"/>
                </a:solidFill>
                <a:latin typeface="+mn-lt"/>
              </a:rPr>
              <a:t> Australia Group PTY LTD</a:t>
            </a:r>
          </a:p>
          <a:p>
            <a:r>
              <a:rPr lang="en-AU" sz="1150" dirty="0">
                <a:solidFill>
                  <a:schemeClr val="bg1"/>
                </a:solidFill>
                <a:latin typeface="+mn-lt"/>
              </a:rPr>
              <a:t>APA Group</a:t>
            </a:r>
          </a:p>
          <a:p>
            <a:r>
              <a:rPr lang="en-AU" sz="1150" dirty="0" err="1">
                <a:solidFill>
                  <a:schemeClr val="bg1"/>
                </a:solidFill>
                <a:latin typeface="+mn-lt"/>
              </a:rPr>
              <a:t>Ausnet</a:t>
            </a:r>
            <a:r>
              <a:rPr lang="en-AU" sz="1150" dirty="0">
                <a:solidFill>
                  <a:schemeClr val="bg1"/>
                </a:solidFill>
                <a:latin typeface="+mn-lt"/>
              </a:rPr>
              <a:t> Services</a:t>
            </a:r>
          </a:p>
          <a:p>
            <a:r>
              <a:rPr lang="en-AU" sz="1150" dirty="0">
                <a:solidFill>
                  <a:schemeClr val="bg1"/>
                </a:solidFill>
                <a:latin typeface="+mn-lt"/>
              </a:rPr>
              <a:t>Australian Council for Islamic Education in Schools</a:t>
            </a:r>
          </a:p>
          <a:p>
            <a:r>
              <a:rPr lang="en-AU" sz="1150" dirty="0">
                <a:solidFill>
                  <a:schemeClr val="bg1"/>
                </a:solidFill>
                <a:latin typeface="+mn-lt"/>
              </a:rPr>
              <a:t>Australian Council of Jewish Schools</a:t>
            </a:r>
          </a:p>
          <a:p>
            <a:r>
              <a:rPr lang="en-AU" sz="1150" dirty="0">
                <a:solidFill>
                  <a:schemeClr val="bg1"/>
                </a:solidFill>
                <a:latin typeface="+mn-lt"/>
              </a:rPr>
              <a:t>Australian Energy Market Operator AEMO</a:t>
            </a:r>
          </a:p>
          <a:p>
            <a:r>
              <a:rPr lang="en-AU" sz="1150" dirty="0">
                <a:solidFill>
                  <a:schemeClr val="bg1"/>
                </a:solidFill>
                <a:latin typeface="+mn-lt"/>
              </a:rPr>
              <a:t>Bicycle Network Victoria</a:t>
            </a:r>
          </a:p>
          <a:p>
            <a:r>
              <a:rPr lang="en-AU" sz="1150" dirty="0">
                <a:solidFill>
                  <a:schemeClr val="bg1"/>
                </a:solidFill>
                <a:latin typeface="+mn-lt"/>
              </a:rPr>
              <a:t>Catholic Archdiocese of Melbourne</a:t>
            </a:r>
          </a:p>
          <a:p>
            <a:r>
              <a:rPr lang="en-AU" sz="1150" dirty="0">
                <a:solidFill>
                  <a:schemeClr val="bg1"/>
                </a:solidFill>
                <a:latin typeface="+mn-lt"/>
              </a:rPr>
              <a:t>Catholic Education Office Melbourne</a:t>
            </a:r>
          </a:p>
          <a:p>
            <a:r>
              <a:rPr lang="en-AU" sz="1150" dirty="0">
                <a:solidFill>
                  <a:schemeClr val="bg1"/>
                </a:solidFill>
                <a:latin typeface="+mn-lt"/>
              </a:rPr>
              <a:t>Christian Schools Australia</a:t>
            </a:r>
          </a:p>
          <a:p>
            <a:r>
              <a:rPr lang="en-AU" sz="1150" dirty="0">
                <a:solidFill>
                  <a:schemeClr val="bg1"/>
                </a:solidFill>
                <a:latin typeface="+mn-lt"/>
              </a:rPr>
              <a:t>CitiPower and </a:t>
            </a:r>
            <a:r>
              <a:rPr lang="en-AU" sz="1150" dirty="0" err="1">
                <a:solidFill>
                  <a:schemeClr val="bg1"/>
                </a:solidFill>
                <a:latin typeface="+mn-lt"/>
              </a:rPr>
              <a:t>Powercor</a:t>
            </a:r>
            <a:endParaRPr lang="en-AU" sz="1150" dirty="0">
              <a:solidFill>
                <a:schemeClr val="bg1"/>
              </a:solidFill>
              <a:latin typeface="+mn-lt"/>
            </a:endParaRPr>
          </a:p>
          <a:p>
            <a:r>
              <a:rPr lang="en-AU" sz="1150" dirty="0">
                <a:solidFill>
                  <a:schemeClr val="bg1"/>
                </a:solidFill>
                <a:latin typeface="+mn-lt"/>
              </a:rPr>
              <a:t>City West Water</a:t>
            </a:r>
          </a:p>
          <a:p>
            <a:r>
              <a:rPr lang="en-AU" sz="1150" dirty="0">
                <a:solidFill>
                  <a:schemeClr val="bg1"/>
                </a:solidFill>
                <a:latin typeface="+mn-lt"/>
              </a:rPr>
              <a:t>Country Fire Authority</a:t>
            </a:r>
          </a:p>
          <a:p>
            <a:r>
              <a:rPr lang="en-AU" sz="1150" dirty="0">
                <a:solidFill>
                  <a:schemeClr val="bg1"/>
                </a:solidFill>
                <a:latin typeface="+mn-lt"/>
              </a:rPr>
              <a:t>Court Services Victoria</a:t>
            </a:r>
          </a:p>
          <a:p>
            <a:r>
              <a:rPr lang="en-AU" sz="1150" dirty="0">
                <a:solidFill>
                  <a:schemeClr val="bg1"/>
                </a:solidFill>
                <a:latin typeface="+mn-lt"/>
              </a:rPr>
              <a:t>Department of Economic Development, Jobs, Transport and Resources</a:t>
            </a:r>
          </a:p>
          <a:p>
            <a:r>
              <a:rPr lang="en-AU" sz="1150" dirty="0">
                <a:solidFill>
                  <a:schemeClr val="bg1"/>
                </a:solidFill>
                <a:latin typeface="+mn-lt"/>
              </a:rPr>
              <a:t>Department of Education and Training</a:t>
            </a:r>
          </a:p>
          <a:p>
            <a:r>
              <a:rPr lang="en-AU" sz="1150" dirty="0">
                <a:solidFill>
                  <a:schemeClr val="bg1"/>
                </a:solidFill>
                <a:latin typeface="+mn-lt"/>
              </a:rPr>
              <a:t>Department of Environment, Land, Water and Planning</a:t>
            </a:r>
          </a:p>
          <a:p>
            <a:r>
              <a:rPr lang="en-AU" sz="1150" dirty="0">
                <a:solidFill>
                  <a:schemeClr val="bg1"/>
                </a:solidFill>
                <a:latin typeface="+mn-lt"/>
              </a:rPr>
              <a:t>Department of Health and Human </a:t>
            </a:r>
            <a:r>
              <a:rPr lang="en-AU" sz="1150" dirty="0" smtClean="0">
                <a:solidFill>
                  <a:schemeClr val="bg1"/>
                </a:solidFill>
                <a:latin typeface="+mn-lt"/>
              </a:rPr>
              <a:t>Services</a:t>
            </a:r>
            <a:endParaRPr lang="en-AU" sz="1150" dirty="0">
              <a:solidFill>
                <a:schemeClr val="bg1"/>
              </a:solidFill>
              <a:latin typeface="+mn-lt"/>
            </a:endParaRPr>
          </a:p>
        </p:txBody>
      </p:sp>
    </p:spTree>
    <p:extLst>
      <p:ext uri="{BB962C8B-B14F-4D97-AF65-F5344CB8AC3E}">
        <p14:creationId xmlns:p14="http://schemas.microsoft.com/office/powerpoint/2010/main" val="284508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par>
                          <p:cTn id="8" fill="hold">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356652" y="288369"/>
            <a:ext cx="2415123"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b="1" dirty="0">
                <a:effectLst>
                  <a:outerShdw blurRad="38100" dist="38100" dir="2700000" algn="tl">
                    <a:srgbClr val="000000">
                      <a:alpha val="43137"/>
                    </a:srgbClr>
                  </a:outerShdw>
                </a:effectLst>
              </a:rPr>
              <a:t>Caroline Springs</a:t>
            </a:r>
          </a:p>
        </p:txBody>
      </p:sp>
      <p:sp>
        <p:nvSpPr>
          <p:cNvPr id="7" name="TextBox 6"/>
          <p:cNvSpPr txBox="1"/>
          <p:nvPr/>
        </p:nvSpPr>
        <p:spPr>
          <a:xfrm>
            <a:off x="3135484" y="288369"/>
            <a:ext cx="7298276" cy="400110"/>
          </a:xfrm>
          <a:prstGeom prst="rect">
            <a:avLst/>
          </a:prstGeom>
          <a:noFill/>
        </p:spPr>
        <p:txBody>
          <a:bodyPr wrap="square" rtlCol="0">
            <a:spAutoFit/>
          </a:bodyPr>
          <a:lstStyle/>
          <a:p>
            <a:pPr marL="342900" indent="-342900">
              <a:buClr>
                <a:srgbClr val="4BACC6"/>
              </a:buClr>
              <a:buFont typeface="Wingdings" panose="05000000000000000000" pitchFamily="2" charset="2"/>
              <a:buChar char="§"/>
            </a:pPr>
            <a:r>
              <a:rPr lang="en-AU" sz="2000" dirty="0" smtClean="0">
                <a:solidFill>
                  <a:schemeClr val="bg1"/>
                </a:solidFill>
                <a:latin typeface="+mn-lt"/>
              </a:rPr>
              <a:t>Nearing </a:t>
            </a:r>
            <a:r>
              <a:rPr lang="en-AU" sz="2000" dirty="0">
                <a:solidFill>
                  <a:schemeClr val="bg1"/>
                </a:solidFill>
                <a:latin typeface="+mn-lt"/>
              </a:rPr>
              <a:t>20 years after development commencement</a:t>
            </a:r>
          </a:p>
        </p:txBody>
      </p:sp>
      <p:pic>
        <p:nvPicPr>
          <p:cNvPr id="10" name="Picture 2" descr="http://static.domain.com.au/domainblog/uploads/2015/11/14060000/2_gkuaxh.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70"/>
          <a:stretch/>
        </p:blipFill>
        <p:spPr bwMode="auto">
          <a:xfrm>
            <a:off x="675633" y="1113136"/>
            <a:ext cx="4405326" cy="27747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boompropertygroup.com.au/cms_images/27_06-03-2012_14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273" y="1113135"/>
            <a:ext cx="4344656" cy="276971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66203" y="3571121"/>
            <a:ext cx="1114756" cy="215444"/>
          </a:xfrm>
          <a:prstGeom prst="rect">
            <a:avLst/>
          </a:prstGeom>
          <a:noFill/>
        </p:spPr>
        <p:txBody>
          <a:bodyPr wrap="square" rtlCol="0">
            <a:spAutoFit/>
          </a:bodyPr>
          <a:lstStyle/>
          <a:p>
            <a:r>
              <a:rPr lang="en-AU" sz="800" dirty="0">
                <a:solidFill>
                  <a:schemeClr val="tx1">
                    <a:lumMod val="95000"/>
                  </a:schemeClr>
                </a:solidFill>
                <a:effectLst>
                  <a:outerShdw blurRad="38100" dist="38100" dir="2700000" algn="tl">
                    <a:srgbClr val="000000">
                      <a:alpha val="43137"/>
                    </a:srgbClr>
                  </a:outerShdw>
                </a:effectLst>
                <a:latin typeface="+mn-lt"/>
              </a:rPr>
              <a:t>Source: Domain 2015</a:t>
            </a:r>
          </a:p>
        </p:txBody>
      </p:sp>
      <p:sp>
        <p:nvSpPr>
          <p:cNvPr id="12" name="TextBox 11"/>
          <p:cNvSpPr txBox="1"/>
          <p:nvPr/>
        </p:nvSpPr>
        <p:spPr>
          <a:xfrm>
            <a:off x="8524704" y="3569046"/>
            <a:ext cx="1840756" cy="215444"/>
          </a:xfrm>
          <a:prstGeom prst="rect">
            <a:avLst/>
          </a:prstGeom>
          <a:noFill/>
        </p:spPr>
        <p:txBody>
          <a:bodyPr wrap="square" rtlCol="0">
            <a:spAutoFit/>
          </a:bodyPr>
          <a:lstStyle/>
          <a:p>
            <a:r>
              <a:rPr lang="en-AU" sz="800" dirty="0">
                <a:solidFill>
                  <a:schemeClr val="tx1">
                    <a:lumMod val="95000"/>
                  </a:schemeClr>
                </a:solidFill>
                <a:effectLst>
                  <a:outerShdw blurRad="38100" dist="38100" dir="2700000" algn="tl">
                    <a:srgbClr val="000000">
                      <a:alpha val="43137"/>
                    </a:srgbClr>
                  </a:outerShdw>
                </a:effectLst>
                <a:latin typeface="+mn-lt"/>
              </a:rPr>
              <a:t>Source:  Boom Property Group 2012</a:t>
            </a:r>
          </a:p>
        </p:txBody>
      </p:sp>
      <p:pic>
        <p:nvPicPr>
          <p:cNvPr id="2054" name="Picture 6" descr="http://metaxasarch.com/wp-content/uploads/Metaxas_Caroline-Springs-Central_130717_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186" y="4031756"/>
            <a:ext cx="3055596" cy="2197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metaxasarch.com/wp-content/uploads/Metaxas_Caroline-Springs-Central_130717_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0889" y="4031756"/>
            <a:ext cx="3181182" cy="21972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674972" y="4031756"/>
            <a:ext cx="3578107" cy="2197285"/>
          </a:xfrm>
          <a:prstGeom prst="rect">
            <a:avLst/>
          </a:prstGeom>
        </p:spPr>
      </p:pic>
      <p:sp>
        <p:nvSpPr>
          <p:cNvPr id="18" name="TextBox 17"/>
          <p:cNvSpPr txBox="1"/>
          <p:nvPr/>
        </p:nvSpPr>
        <p:spPr>
          <a:xfrm>
            <a:off x="2896280" y="5940054"/>
            <a:ext cx="1451760" cy="230832"/>
          </a:xfrm>
          <a:prstGeom prst="rect">
            <a:avLst/>
          </a:prstGeom>
          <a:noFill/>
        </p:spPr>
        <p:txBody>
          <a:bodyPr wrap="square" rtlCol="0">
            <a:spAutoFit/>
          </a:bodyPr>
          <a:lstStyle/>
          <a:p>
            <a:r>
              <a:rPr lang="en-AU" sz="900" dirty="0">
                <a:effectLst>
                  <a:outerShdw blurRad="38100" dist="38100" dir="2700000" algn="tl">
                    <a:srgbClr val="000000">
                      <a:alpha val="43137"/>
                    </a:srgbClr>
                  </a:outerShdw>
                </a:effectLst>
                <a:latin typeface="+mn-lt"/>
              </a:rPr>
              <a:t>Source:  Andrew L 2013</a:t>
            </a:r>
          </a:p>
        </p:txBody>
      </p:sp>
      <p:sp>
        <p:nvSpPr>
          <p:cNvPr id="20" name="TextBox 19"/>
          <p:cNvSpPr txBox="1"/>
          <p:nvPr/>
        </p:nvSpPr>
        <p:spPr>
          <a:xfrm>
            <a:off x="6166181" y="5940054"/>
            <a:ext cx="1236882" cy="230832"/>
          </a:xfrm>
          <a:prstGeom prst="rect">
            <a:avLst/>
          </a:prstGeom>
          <a:noFill/>
        </p:spPr>
        <p:txBody>
          <a:bodyPr wrap="square" rtlCol="0">
            <a:spAutoFit/>
          </a:bodyPr>
          <a:lstStyle/>
          <a:p>
            <a:r>
              <a:rPr lang="en-AU" sz="900" dirty="0">
                <a:effectLst>
                  <a:outerShdw blurRad="38100" dist="38100" dir="2700000" algn="tl">
                    <a:srgbClr val="000000">
                      <a:alpha val="43137"/>
                    </a:srgbClr>
                  </a:outerShdw>
                </a:effectLst>
                <a:latin typeface="+mn-lt"/>
              </a:rPr>
              <a:t>Source:  </a:t>
            </a:r>
            <a:r>
              <a:rPr lang="en-AU" sz="900" dirty="0" err="1">
                <a:effectLst>
                  <a:outerShdw blurRad="38100" dist="38100" dir="2700000" algn="tl">
                    <a:srgbClr val="000000">
                      <a:alpha val="43137"/>
                    </a:srgbClr>
                  </a:outerShdw>
                </a:effectLst>
                <a:latin typeface="+mn-lt"/>
              </a:rPr>
              <a:t>Metaxasarch</a:t>
            </a:r>
            <a:endParaRPr lang="en-AU" sz="900" dirty="0">
              <a:effectLst>
                <a:outerShdw blurRad="38100" dist="38100" dir="2700000" algn="tl">
                  <a:srgbClr val="000000">
                    <a:alpha val="43137"/>
                  </a:srgbClr>
                </a:outerShdw>
              </a:effectLst>
              <a:latin typeface="+mn-lt"/>
            </a:endParaRPr>
          </a:p>
        </p:txBody>
      </p:sp>
      <p:sp>
        <p:nvSpPr>
          <p:cNvPr id="21" name="TextBox 20"/>
          <p:cNvSpPr txBox="1"/>
          <p:nvPr/>
        </p:nvSpPr>
        <p:spPr>
          <a:xfrm>
            <a:off x="9445082" y="5946177"/>
            <a:ext cx="1199158" cy="230832"/>
          </a:xfrm>
          <a:prstGeom prst="rect">
            <a:avLst/>
          </a:prstGeom>
          <a:noFill/>
        </p:spPr>
        <p:txBody>
          <a:bodyPr wrap="square" rtlCol="0">
            <a:spAutoFit/>
          </a:bodyPr>
          <a:lstStyle/>
          <a:p>
            <a:r>
              <a:rPr lang="en-AU" sz="900" dirty="0">
                <a:effectLst>
                  <a:outerShdw blurRad="38100" dist="38100" dir="2700000" algn="tl">
                    <a:srgbClr val="000000">
                      <a:alpha val="43137"/>
                    </a:srgbClr>
                  </a:outerShdw>
                </a:effectLst>
                <a:latin typeface="+mn-lt"/>
              </a:rPr>
              <a:t>Source:  </a:t>
            </a:r>
            <a:r>
              <a:rPr lang="en-AU" sz="900" dirty="0" err="1">
                <a:effectLst>
                  <a:outerShdw blurRad="38100" dist="38100" dir="2700000" algn="tl">
                    <a:srgbClr val="000000">
                      <a:alpha val="43137"/>
                    </a:srgbClr>
                  </a:outerShdw>
                </a:effectLst>
                <a:latin typeface="+mn-lt"/>
              </a:rPr>
              <a:t>Metaxasarch</a:t>
            </a:r>
            <a:endParaRPr lang="en-AU" sz="900" dirty="0">
              <a:effectLst>
                <a:outerShdw blurRad="38100" dist="38100" dir="2700000" algn="tl">
                  <a:srgbClr val="000000">
                    <a:alpha val="43137"/>
                  </a:srgbClr>
                </a:outerShdw>
              </a:effectLst>
              <a:latin typeface="+mn-lt"/>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235060"/>
            <a:ext cx="11522075" cy="961625"/>
          </a:xfrm>
          <a:prstGeom prst="rect">
            <a:avLst/>
          </a:prstGeom>
        </p:spPr>
      </p:pic>
    </p:spTree>
    <p:extLst>
      <p:ext uri="{BB962C8B-B14F-4D97-AF65-F5344CB8AC3E}">
        <p14:creationId xmlns:p14="http://schemas.microsoft.com/office/powerpoint/2010/main" val="35177658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AU"/>
          </a:p>
        </p:txBody>
      </p:sp>
      <p:sp>
        <p:nvSpPr>
          <p:cNvPr id="3" name="Subtitle 2"/>
          <p:cNvSpPr>
            <a:spLocks noGrp="1"/>
          </p:cNvSpPr>
          <p:nvPr>
            <p:ph type="subTitle" idx="1"/>
          </p:nvPr>
        </p:nvSpPr>
        <p:spPr/>
        <p:txBody>
          <a:bodyPr/>
          <a:lstStyle/>
          <a:p>
            <a:endParaRPr lang="en-AU"/>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762"/>
          <a:stretch/>
        </p:blipFill>
        <p:spPr>
          <a:xfrm>
            <a:off x="-1" y="504966"/>
            <a:ext cx="11522075" cy="669593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7248" b="82297"/>
          <a:stretch/>
        </p:blipFill>
        <p:spPr>
          <a:xfrm>
            <a:off x="9760781" y="88947"/>
            <a:ext cx="1669219" cy="917799"/>
          </a:xfrm>
          <a:prstGeom prst="rect">
            <a:avLst/>
          </a:prstGeom>
        </p:spPr>
      </p:pic>
      <p:sp>
        <p:nvSpPr>
          <p:cNvPr id="6" name="TextBox 5"/>
          <p:cNvSpPr txBox="1"/>
          <p:nvPr/>
        </p:nvSpPr>
        <p:spPr>
          <a:xfrm>
            <a:off x="674702" y="683581"/>
            <a:ext cx="6862439" cy="646331"/>
          </a:xfrm>
          <a:prstGeom prst="rect">
            <a:avLst/>
          </a:prstGeom>
          <a:noFill/>
        </p:spPr>
        <p:txBody>
          <a:bodyPr wrap="square" rtlCol="0">
            <a:spAutoFit/>
          </a:bodyPr>
          <a:lstStyle/>
          <a:p>
            <a:r>
              <a:rPr lang="en-AU" sz="3600" b="1" dirty="0">
                <a:latin typeface="+mj-lt"/>
              </a:rPr>
              <a:t>Thank you</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1522075" cy="7200899"/>
          </a:xfrm>
          <a:prstGeom prst="rect">
            <a:avLst/>
          </a:prstGeom>
        </p:spPr>
      </p:pic>
      <p:sp>
        <p:nvSpPr>
          <p:cNvPr id="9" name="Rectangle 8"/>
          <p:cNvSpPr/>
          <p:nvPr/>
        </p:nvSpPr>
        <p:spPr>
          <a:xfrm>
            <a:off x="1" y="0"/>
            <a:ext cx="11522074" cy="720089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Rectangle 13"/>
          <p:cNvSpPr/>
          <p:nvPr/>
        </p:nvSpPr>
        <p:spPr>
          <a:xfrm>
            <a:off x="-1" y="0"/>
            <a:ext cx="11522075" cy="285077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674703" y="1240271"/>
            <a:ext cx="3778964" cy="769441"/>
          </a:xfrm>
          <a:prstGeom prst="rect">
            <a:avLst/>
          </a:prstGeom>
          <a:noFill/>
        </p:spPr>
        <p:txBody>
          <a:bodyPr wrap="square" rtlCol="0">
            <a:spAutoFit/>
          </a:bodyPr>
          <a:lstStyle/>
          <a:p>
            <a:pPr fontAlgn="auto">
              <a:spcBef>
                <a:spcPts val="0"/>
              </a:spcBef>
              <a:spcAft>
                <a:spcPts val="0"/>
              </a:spcAft>
            </a:pPr>
            <a:r>
              <a:rPr lang="en-AU" sz="4400" b="1" dirty="0" smtClean="0">
                <a:solidFill>
                  <a:srgbClr val="003760"/>
                </a:solidFill>
                <a:latin typeface="+mn-lt"/>
              </a:rPr>
              <a:t>Thank you</a:t>
            </a:r>
            <a:endParaRPr lang="en-AU" sz="4400" b="1" dirty="0">
              <a:solidFill>
                <a:srgbClr val="003760"/>
              </a:solidFill>
              <a:latin typeface="+mn-lt"/>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33" r="333"/>
          <a:stretch/>
        </p:blipFill>
        <p:spPr>
          <a:xfrm>
            <a:off x="1" y="1889151"/>
            <a:ext cx="11430000" cy="961625"/>
          </a:xfrm>
          <a:prstGeom prst="rect">
            <a:avLst/>
          </a:prstGeom>
        </p:spPr>
      </p:pic>
    </p:spTree>
    <p:extLst>
      <p:ext uri="{BB962C8B-B14F-4D97-AF65-F5344CB8AC3E}">
        <p14:creationId xmlns:p14="http://schemas.microsoft.com/office/powerpoint/2010/main" val="1860833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02" t="1675" r="1695" b="1831"/>
          <a:stretch/>
        </p:blipFill>
        <p:spPr>
          <a:xfrm>
            <a:off x="2275951" y="120580"/>
            <a:ext cx="6963507" cy="694843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0587" y="0"/>
            <a:ext cx="7200900" cy="7200900"/>
          </a:xfrm>
          <a:prstGeom prst="rect">
            <a:avLst/>
          </a:prstGeom>
        </p:spPr>
      </p:pic>
      <p:sp>
        <p:nvSpPr>
          <p:cNvPr id="15" name="Title 1"/>
          <p:cNvSpPr txBox="1">
            <a:spLocks/>
          </p:cNvSpPr>
          <p:nvPr/>
        </p:nvSpPr>
        <p:spPr>
          <a:xfrm>
            <a:off x="356652" y="288369"/>
            <a:ext cx="8882806"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West Growth Corridor: Sunshine to Melton</a:t>
            </a:r>
          </a:p>
        </p:txBody>
      </p:sp>
      <p:sp>
        <p:nvSpPr>
          <p:cNvPr id="6" name="Title 1"/>
          <p:cNvSpPr txBox="1">
            <a:spLocks/>
          </p:cNvSpPr>
          <p:nvPr/>
        </p:nvSpPr>
        <p:spPr>
          <a:xfrm>
            <a:off x="356651" y="6162718"/>
            <a:ext cx="2551802"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a:effectLst>
                  <a:outerShdw blurRad="38100" dist="38100" dir="2700000" algn="tl">
                    <a:srgbClr val="000000">
                      <a:alpha val="43137"/>
                    </a:srgbClr>
                  </a:outerShdw>
                </a:effectLst>
              </a:rPr>
              <a:t>Plumpton and Kororoit</a:t>
            </a:r>
          </a:p>
        </p:txBody>
      </p:sp>
    </p:spTree>
    <p:extLst>
      <p:ext uri="{BB962C8B-B14F-4D97-AF65-F5344CB8AC3E}">
        <p14:creationId xmlns:p14="http://schemas.microsoft.com/office/powerpoint/2010/main" val="28086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299" r="26086"/>
          <a:stretch/>
        </p:blipFill>
        <p:spPr>
          <a:xfrm>
            <a:off x="3686175" y="428080"/>
            <a:ext cx="7560286" cy="6390699"/>
          </a:xfrm>
          <a:prstGeom prst="rect">
            <a:avLst/>
          </a:prstGeom>
        </p:spPr>
      </p:pic>
      <p:sp>
        <p:nvSpPr>
          <p:cNvPr id="12" name="Rounded Rectangle 11"/>
          <p:cNvSpPr/>
          <p:nvPr/>
        </p:nvSpPr>
        <p:spPr>
          <a:xfrm rot="334198">
            <a:off x="5978422" y="560821"/>
            <a:ext cx="1330497" cy="16034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DONCASTER ROAD</a:t>
            </a:r>
          </a:p>
        </p:txBody>
      </p:sp>
      <p:sp>
        <p:nvSpPr>
          <p:cNvPr id="13" name="Rounded Rectangle 12"/>
          <p:cNvSpPr/>
          <p:nvPr/>
        </p:nvSpPr>
        <p:spPr>
          <a:xfrm rot="16594910">
            <a:off x="4754707" y="5413191"/>
            <a:ext cx="1003596" cy="16690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BURKE ROAD</a:t>
            </a:r>
          </a:p>
        </p:txBody>
      </p:sp>
      <p:sp>
        <p:nvSpPr>
          <p:cNvPr id="15" name="Rounded Rectangle 14"/>
          <p:cNvSpPr/>
          <p:nvPr/>
        </p:nvSpPr>
        <p:spPr>
          <a:xfrm rot="16626215">
            <a:off x="8341718" y="2777995"/>
            <a:ext cx="1210236" cy="16690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WARRIGAL ROAD</a:t>
            </a:r>
          </a:p>
        </p:txBody>
      </p:sp>
      <p:sp>
        <p:nvSpPr>
          <p:cNvPr id="18" name="Rounded Rectangle 17"/>
          <p:cNvSpPr/>
          <p:nvPr/>
        </p:nvSpPr>
        <p:spPr>
          <a:xfrm>
            <a:off x="9581342" y="4044246"/>
            <a:ext cx="861852" cy="485610"/>
          </a:xfrm>
          <a:prstGeom prst="roundRect">
            <a:avLst/>
          </a:prstGeom>
          <a:solidFill>
            <a:schemeClr val="tx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60" b="1" dirty="0">
                <a:solidFill>
                  <a:schemeClr val="bg1"/>
                </a:solidFill>
              </a:rPr>
              <a:t>Wattle Park</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3853" t="71225" r="42296" b="3643"/>
          <a:stretch/>
        </p:blipFill>
        <p:spPr>
          <a:xfrm>
            <a:off x="6643670" y="4869522"/>
            <a:ext cx="2733674" cy="2036856"/>
          </a:xfrm>
          <a:prstGeom prst="rect">
            <a:avLst/>
          </a:prstGeom>
        </p:spPr>
      </p:pic>
      <p:sp>
        <p:nvSpPr>
          <p:cNvPr id="2" name="Freeform 1"/>
          <p:cNvSpPr/>
          <p:nvPr/>
        </p:nvSpPr>
        <p:spPr>
          <a:xfrm>
            <a:off x="8632292" y="4886149"/>
            <a:ext cx="1104362" cy="620167"/>
          </a:xfrm>
          <a:custGeom>
            <a:avLst/>
            <a:gdLst>
              <a:gd name="connsiteX0" fmla="*/ 76200 w 1666875"/>
              <a:gd name="connsiteY0" fmla="*/ 0 h 923925"/>
              <a:gd name="connsiteX1" fmla="*/ 1543050 w 1666875"/>
              <a:gd name="connsiteY1" fmla="*/ 238125 h 923925"/>
              <a:gd name="connsiteX2" fmla="*/ 1666875 w 1666875"/>
              <a:gd name="connsiteY2" fmla="*/ 361950 h 923925"/>
              <a:gd name="connsiteX3" fmla="*/ 1590675 w 1666875"/>
              <a:gd name="connsiteY3" fmla="*/ 923925 h 923925"/>
              <a:gd name="connsiteX4" fmla="*/ 0 w 1666875"/>
              <a:gd name="connsiteY4" fmla="*/ 695325 h 923925"/>
              <a:gd name="connsiteX5" fmla="*/ 76200 w 1666875"/>
              <a:gd name="connsiteY5"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875" h="923925">
                <a:moveTo>
                  <a:pt x="76200" y="0"/>
                </a:moveTo>
                <a:lnTo>
                  <a:pt x="1543050" y="238125"/>
                </a:lnTo>
                <a:lnTo>
                  <a:pt x="1666875" y="361950"/>
                </a:lnTo>
                <a:lnTo>
                  <a:pt x="1590675" y="923925"/>
                </a:lnTo>
                <a:lnTo>
                  <a:pt x="0" y="695325"/>
                </a:lnTo>
                <a:lnTo>
                  <a:pt x="76200" y="0"/>
                </a:lnTo>
                <a:close/>
              </a:path>
            </a:pathLst>
          </a:custGeom>
          <a:solidFill>
            <a:srgbClr val="92D050">
              <a:alpha val="40000"/>
            </a:srgbClr>
          </a:solidFill>
          <a:ln w="28575">
            <a:solidFill>
              <a:schemeClr val="bg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20"/>
          </a:p>
        </p:txBody>
      </p:sp>
      <p:cxnSp>
        <p:nvCxnSpPr>
          <p:cNvPr id="19" name="Straight Arrow Connector 18"/>
          <p:cNvCxnSpPr/>
          <p:nvPr/>
        </p:nvCxnSpPr>
        <p:spPr>
          <a:xfrm flipH="1">
            <a:off x="9322274" y="4533835"/>
            <a:ext cx="552187" cy="704628"/>
          </a:xfrm>
          <a:prstGeom prst="straightConnector1">
            <a:avLst/>
          </a:prstGeom>
          <a:ln w="28575">
            <a:solidFill>
              <a:srgbClr val="00206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56653" y="288369"/>
            <a:ext cx="37581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2,200 hectare comparison</a:t>
            </a:r>
          </a:p>
        </p:txBody>
      </p:sp>
      <p:sp>
        <p:nvSpPr>
          <p:cNvPr id="11" name="Rounded Rectangle 10"/>
          <p:cNvSpPr/>
          <p:nvPr/>
        </p:nvSpPr>
        <p:spPr>
          <a:xfrm rot="236734">
            <a:off x="7792480" y="6228317"/>
            <a:ext cx="1210236" cy="16690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TOORAK ROAD</a:t>
            </a:r>
          </a:p>
        </p:txBody>
      </p:sp>
      <p:sp>
        <p:nvSpPr>
          <p:cNvPr id="20" name="Flowchart: Terminator 19"/>
          <p:cNvSpPr/>
          <p:nvPr/>
        </p:nvSpPr>
        <p:spPr>
          <a:xfrm>
            <a:off x="6593235" y="1835481"/>
            <a:ext cx="590550" cy="271382"/>
          </a:xfrm>
          <a:prstGeom prst="flowChartTerminator">
            <a:avLst/>
          </a:prstGeom>
          <a:solidFill>
            <a:schemeClr val="tx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50" b="1" dirty="0">
                <a:solidFill>
                  <a:schemeClr val="bg1"/>
                </a:solidFill>
              </a:rPr>
              <a:t>1078</a:t>
            </a:r>
          </a:p>
        </p:txBody>
      </p:sp>
      <p:sp>
        <p:nvSpPr>
          <p:cNvPr id="22" name="Flowchart: Terminator 21"/>
          <p:cNvSpPr/>
          <p:nvPr/>
        </p:nvSpPr>
        <p:spPr>
          <a:xfrm>
            <a:off x="6053120" y="5115151"/>
            <a:ext cx="590550" cy="271382"/>
          </a:xfrm>
          <a:prstGeom prst="flowChartTerminator">
            <a:avLst/>
          </a:prstGeom>
          <a:solidFill>
            <a:schemeClr val="tx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50" b="1" dirty="0">
                <a:solidFill>
                  <a:schemeClr val="bg1"/>
                </a:solidFill>
              </a:rPr>
              <a:t>1080</a:t>
            </a:r>
          </a:p>
        </p:txBody>
      </p:sp>
      <p:sp>
        <p:nvSpPr>
          <p:cNvPr id="23" name="Flowchart: Terminator 22"/>
          <p:cNvSpPr/>
          <p:nvPr/>
        </p:nvSpPr>
        <p:spPr>
          <a:xfrm>
            <a:off x="7457441" y="5669065"/>
            <a:ext cx="661462" cy="271382"/>
          </a:xfrm>
          <a:prstGeom prst="flowChartTerminator">
            <a:avLst/>
          </a:prstGeom>
          <a:solidFill>
            <a:schemeClr val="tx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50" b="1" dirty="0">
                <a:solidFill>
                  <a:schemeClr val="bg1"/>
                </a:solidFill>
              </a:rPr>
              <a:t>1080.2</a:t>
            </a:r>
          </a:p>
        </p:txBody>
      </p:sp>
      <p:sp>
        <p:nvSpPr>
          <p:cNvPr id="27" name="Title 1"/>
          <p:cNvSpPr txBox="1">
            <a:spLocks/>
          </p:cNvSpPr>
          <p:nvPr/>
        </p:nvSpPr>
        <p:spPr>
          <a:xfrm>
            <a:off x="356651" y="6162718"/>
            <a:ext cx="2551802"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rPr>
              <a:t>Canterbury </a:t>
            </a:r>
            <a:endParaRPr lang="en-AU"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3879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436659"/>
            <a:ext cx="11522075" cy="76424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488" r="27925"/>
          <a:stretch/>
        </p:blipFill>
        <p:spPr>
          <a:xfrm>
            <a:off x="3688336" y="441536"/>
            <a:ext cx="7556918" cy="6390699"/>
          </a:xfrm>
          <a:prstGeom prst="rect">
            <a:avLst/>
          </a:prstGeom>
        </p:spPr>
      </p:pic>
      <p:sp>
        <p:nvSpPr>
          <p:cNvPr id="9" name="Title 1"/>
          <p:cNvSpPr txBox="1">
            <a:spLocks/>
          </p:cNvSpPr>
          <p:nvPr/>
        </p:nvSpPr>
        <p:spPr>
          <a:xfrm>
            <a:off x="356653" y="288369"/>
            <a:ext cx="3758148" cy="645486"/>
          </a:xfrm>
          <a:prstGeom prst="rect">
            <a:avLst/>
          </a:prstGeom>
          <a:solidFill>
            <a:schemeClr val="accent1">
              <a:lumMod val="50000"/>
            </a:schemeClr>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dirty="0">
                <a:effectLst>
                  <a:outerShdw blurRad="38100" dist="38100" dir="2700000" algn="tl">
                    <a:srgbClr val="000000">
                      <a:alpha val="43137"/>
                    </a:srgbClr>
                  </a:outerShdw>
                </a:effectLst>
              </a:rPr>
              <a:t>2,200 hectare comparison</a:t>
            </a:r>
          </a:p>
        </p:txBody>
      </p:sp>
      <p:sp>
        <p:nvSpPr>
          <p:cNvPr id="11" name="Rounded Rectangle 10"/>
          <p:cNvSpPr/>
          <p:nvPr/>
        </p:nvSpPr>
        <p:spPr>
          <a:xfrm rot="334198">
            <a:off x="6484908" y="888694"/>
            <a:ext cx="890668" cy="16034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BELL STREET</a:t>
            </a:r>
          </a:p>
        </p:txBody>
      </p:sp>
      <p:sp>
        <p:nvSpPr>
          <p:cNvPr id="12" name="Rounded Rectangle 11"/>
          <p:cNvSpPr/>
          <p:nvPr/>
        </p:nvSpPr>
        <p:spPr>
          <a:xfrm rot="16436573">
            <a:off x="4052767" y="3319184"/>
            <a:ext cx="1352521" cy="16690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TULLAMARINE FWY</a:t>
            </a:r>
          </a:p>
        </p:txBody>
      </p:sp>
      <p:sp>
        <p:nvSpPr>
          <p:cNvPr id="13" name="Rounded Rectangle 12"/>
          <p:cNvSpPr/>
          <p:nvPr/>
        </p:nvSpPr>
        <p:spPr>
          <a:xfrm rot="16626215">
            <a:off x="8517063" y="2917460"/>
            <a:ext cx="1260990" cy="16690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ST GEORGES ROAD</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3853" t="71225" r="42296" b="3643"/>
          <a:stretch/>
        </p:blipFill>
        <p:spPr>
          <a:xfrm>
            <a:off x="6643670" y="4869522"/>
            <a:ext cx="2733674" cy="2036856"/>
          </a:xfrm>
          <a:prstGeom prst="rect">
            <a:avLst/>
          </a:prstGeom>
        </p:spPr>
      </p:pic>
      <p:sp>
        <p:nvSpPr>
          <p:cNvPr id="16" name="Rounded Rectangle 15"/>
          <p:cNvSpPr/>
          <p:nvPr/>
        </p:nvSpPr>
        <p:spPr>
          <a:xfrm rot="2643946">
            <a:off x="4886440" y="6203188"/>
            <a:ext cx="1322766" cy="166902"/>
          </a:xfrm>
          <a:prstGeom prst="round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dirty="0">
                <a:solidFill>
                  <a:schemeClr val="bg1"/>
                </a:solidFill>
              </a:rPr>
              <a:t>FLEMINGTON ROAD</a:t>
            </a:r>
          </a:p>
        </p:txBody>
      </p:sp>
      <p:sp>
        <p:nvSpPr>
          <p:cNvPr id="17" name="Flowchart: Terminator 16"/>
          <p:cNvSpPr/>
          <p:nvPr/>
        </p:nvSpPr>
        <p:spPr>
          <a:xfrm>
            <a:off x="6593235" y="1835481"/>
            <a:ext cx="590550" cy="271382"/>
          </a:xfrm>
          <a:prstGeom prst="flowChartTerminator">
            <a:avLst/>
          </a:prstGeom>
          <a:solidFill>
            <a:schemeClr val="tx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50" b="1" dirty="0">
                <a:solidFill>
                  <a:schemeClr val="bg1"/>
                </a:solidFill>
              </a:rPr>
              <a:t>1078</a:t>
            </a:r>
          </a:p>
        </p:txBody>
      </p:sp>
      <p:sp>
        <p:nvSpPr>
          <p:cNvPr id="18" name="Flowchart: Terminator 17"/>
          <p:cNvSpPr/>
          <p:nvPr/>
        </p:nvSpPr>
        <p:spPr>
          <a:xfrm>
            <a:off x="6053120" y="5115151"/>
            <a:ext cx="590550" cy="271382"/>
          </a:xfrm>
          <a:prstGeom prst="flowChartTerminator">
            <a:avLst/>
          </a:prstGeom>
          <a:solidFill>
            <a:schemeClr val="tx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50" b="1" dirty="0">
                <a:solidFill>
                  <a:schemeClr val="bg1"/>
                </a:solidFill>
              </a:rPr>
              <a:t>1080</a:t>
            </a:r>
          </a:p>
        </p:txBody>
      </p:sp>
      <p:sp>
        <p:nvSpPr>
          <p:cNvPr id="20" name="Flowchart: Terminator 19"/>
          <p:cNvSpPr/>
          <p:nvPr/>
        </p:nvSpPr>
        <p:spPr>
          <a:xfrm>
            <a:off x="7457441" y="5669065"/>
            <a:ext cx="661462" cy="271382"/>
          </a:xfrm>
          <a:prstGeom prst="flowChartTerminator">
            <a:avLst/>
          </a:prstGeom>
          <a:solidFill>
            <a:schemeClr val="tx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50" b="1" dirty="0">
                <a:solidFill>
                  <a:schemeClr val="bg1"/>
                </a:solidFill>
              </a:rPr>
              <a:t>1080.2</a:t>
            </a:r>
          </a:p>
        </p:txBody>
      </p:sp>
      <p:sp>
        <p:nvSpPr>
          <p:cNvPr id="22" name="Title 1"/>
          <p:cNvSpPr txBox="1">
            <a:spLocks/>
          </p:cNvSpPr>
          <p:nvPr/>
        </p:nvSpPr>
        <p:spPr>
          <a:xfrm>
            <a:off x="356651" y="6162718"/>
            <a:ext cx="2551802" cy="372810"/>
          </a:xfrm>
          <a:prstGeom prst="rect">
            <a:avLst/>
          </a:prstGeom>
          <a:solidFill>
            <a:srgbClr val="92D050"/>
          </a:solidFill>
        </p:spPr>
        <p:txBody>
          <a:bodyPr vert="horz" lIns="180000" tIns="90000" rIns="180000" bIns="90000" rtlCol="0" anchor="ctr" anchorCtr="0">
            <a:noAutofit/>
          </a:bodyPr>
          <a:lstStyle>
            <a:lvl1pPr algn="l" defTabSz="960120" rtl="0" eaLnBrk="1" latinLnBrk="0" hangingPunct="1">
              <a:spcBef>
                <a:spcPct val="0"/>
              </a:spcBef>
              <a:buNone/>
              <a:defRPr sz="2400" kern="1200">
                <a:solidFill>
                  <a:schemeClr val="tx1"/>
                </a:solidFill>
                <a:latin typeface="+mj-lt"/>
                <a:ea typeface="+mj-ea"/>
                <a:cs typeface="+mj-cs"/>
              </a:defRPr>
            </a:lvl1pPr>
          </a:lstStyle>
          <a:p>
            <a:pPr fontAlgn="auto">
              <a:spcAft>
                <a:spcPts val="0"/>
              </a:spcAft>
            </a:pPr>
            <a:r>
              <a:rPr lang="en-AU" sz="1800" b="1" dirty="0" smtClean="0">
                <a:effectLst>
                  <a:outerShdw blurRad="38100" dist="38100" dir="2700000" algn="tl">
                    <a:srgbClr val="000000">
                      <a:alpha val="43137"/>
                    </a:srgbClr>
                  </a:outerShdw>
                </a:effectLst>
              </a:rPr>
              <a:t>Brunswick</a:t>
            </a:r>
            <a:endParaRPr lang="en-AU"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4574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Powerpoint template.pptx" id="{E1036409-0A4B-4B48-BC31-2FC5BD3CEB3F}" vid="{8749C9AD-5B18-4D64-825D-138CF06AB622}"/>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Powerpoint template.pptx" id="{E1036409-0A4B-4B48-BC31-2FC5BD3CEB3F}" vid="{8749C9AD-5B18-4D64-825D-138CF06AB622}"/>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34365</TotalTime>
  <Words>4688</Words>
  <Application>Microsoft Office PowerPoint</Application>
  <PresentationFormat>Custom</PresentationFormat>
  <Paragraphs>780</Paragraphs>
  <Slides>60</Slides>
  <Notes>60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60</vt:i4>
      </vt:variant>
    </vt:vector>
  </HeadingPairs>
  <TitlesOfParts>
    <vt:vector size="71" baseType="lpstr">
      <vt:lpstr>Arial</vt:lpstr>
      <vt:lpstr>Calibri</vt:lpstr>
      <vt:lpstr>Calibri Light</vt:lpstr>
      <vt:lpstr>Segoe UI</vt:lpstr>
      <vt:lpstr>Times</vt:lpstr>
      <vt:lpstr>Verdana</vt:lpstr>
      <vt:lpstr>Wingdings</vt:lpstr>
      <vt:lpstr>2_Office Theme</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Precinct boundary, contours, and surrounding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Plumpton housing density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ARROW</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Payne</dc:creator>
  <cp:lastModifiedBy>Merry Sari</cp:lastModifiedBy>
  <cp:revision>1510</cp:revision>
  <cp:lastPrinted>2016-10-26T06:28:29Z</cp:lastPrinted>
  <dcterms:created xsi:type="dcterms:W3CDTF">2004-04-12T03:48:54Z</dcterms:created>
  <dcterms:modified xsi:type="dcterms:W3CDTF">2016-10-27T01:50:02Z</dcterms:modified>
</cp:coreProperties>
</file>