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258" r:id="rId3"/>
    <p:sldId id="275" r:id="rId4"/>
    <p:sldId id="282" r:id="rId5"/>
    <p:sldId id="286" r:id="rId6"/>
    <p:sldId id="303" r:id="rId7"/>
    <p:sldId id="269" r:id="rId8"/>
    <p:sldId id="274" r:id="rId9"/>
    <p:sldId id="288" r:id="rId10"/>
    <p:sldId id="287" r:id="rId11"/>
    <p:sldId id="273" r:id="rId12"/>
    <p:sldId id="291" r:id="rId13"/>
    <p:sldId id="310" r:id="rId14"/>
    <p:sldId id="296" r:id="rId15"/>
    <p:sldId id="295" r:id="rId16"/>
    <p:sldId id="297" r:id="rId17"/>
    <p:sldId id="278" r:id="rId18"/>
    <p:sldId id="298" r:id="rId19"/>
    <p:sldId id="299" r:id="rId20"/>
    <p:sldId id="304" r:id="rId21"/>
    <p:sldId id="300" r:id="rId22"/>
    <p:sldId id="302" r:id="rId23"/>
    <p:sldId id="301" r:id="rId24"/>
    <p:sldId id="305" r:id="rId25"/>
    <p:sldId id="308" r:id="rId26"/>
    <p:sldId id="306" r:id="rId27"/>
    <p:sldId id="314" r:id="rId28"/>
    <p:sldId id="315" r:id="rId29"/>
    <p:sldId id="307" r:id="rId30"/>
    <p:sldId id="316" r:id="rId31"/>
    <p:sldId id="26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BA7"/>
    <a:srgbClr val="B7B7AF"/>
    <a:srgbClr val="FFD89F"/>
    <a:srgbClr val="FFDEAD"/>
    <a:srgbClr val="FFDE90"/>
    <a:srgbClr val="FADE90"/>
    <a:srgbClr val="FCEAB6"/>
    <a:srgbClr val="FFD9B3"/>
    <a:srgbClr val="FFC081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9" autoAdjust="0"/>
    <p:restoredTop sz="88427" autoAdjust="0"/>
  </p:normalViewPr>
  <p:slideViewPr>
    <p:cSldViewPr snapToGrid="0">
      <p:cViewPr varScale="1">
        <p:scale>
          <a:sx n="113" d="100"/>
          <a:sy n="113" d="100"/>
        </p:scale>
        <p:origin x="15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'Analysis of Single Dwellings'!$F$19:$F$31</c:f>
              <c:strCache>
                <c:ptCount val="13"/>
                <c:pt idx="0">
                  <c:v>Less than $125k</c:v>
                </c:pt>
                <c:pt idx="1">
                  <c:v>$125k to $150k</c:v>
                </c:pt>
                <c:pt idx="2">
                  <c:v>$150k to $175k</c:v>
                </c:pt>
                <c:pt idx="3">
                  <c:v>$175k to $200k</c:v>
                </c:pt>
                <c:pt idx="4">
                  <c:v>$200k to $225k</c:v>
                </c:pt>
                <c:pt idx="5">
                  <c:v>$225k to $250k</c:v>
                </c:pt>
                <c:pt idx="6">
                  <c:v>$250k to $275k</c:v>
                </c:pt>
                <c:pt idx="7">
                  <c:v>$275k to $300k</c:v>
                </c:pt>
                <c:pt idx="8">
                  <c:v>$300k to $325k</c:v>
                </c:pt>
                <c:pt idx="9">
                  <c:v>$325k to $350k</c:v>
                </c:pt>
                <c:pt idx="10">
                  <c:v>$350k to $400k</c:v>
                </c:pt>
                <c:pt idx="11">
                  <c:v>$400k to $500k</c:v>
                </c:pt>
                <c:pt idx="12">
                  <c:v>More than $500k</c:v>
                </c:pt>
              </c:strCache>
            </c:strRef>
          </c:cat>
          <c:val>
            <c:numRef>
              <c:f>'Analysis of Single Dwellings'!$G$19:$G$31</c:f>
              <c:numCache>
                <c:formatCode>General</c:formatCode>
                <c:ptCount val="13"/>
                <c:pt idx="0">
                  <c:v>25</c:v>
                </c:pt>
                <c:pt idx="1">
                  <c:v>72</c:v>
                </c:pt>
                <c:pt idx="2">
                  <c:v>357</c:v>
                </c:pt>
                <c:pt idx="3">
                  <c:v>703</c:v>
                </c:pt>
                <c:pt idx="4">
                  <c:v>523</c:v>
                </c:pt>
                <c:pt idx="5">
                  <c:v>444</c:v>
                </c:pt>
                <c:pt idx="6">
                  <c:v>177</c:v>
                </c:pt>
                <c:pt idx="7">
                  <c:v>71</c:v>
                </c:pt>
                <c:pt idx="8">
                  <c:v>53</c:v>
                </c:pt>
                <c:pt idx="9">
                  <c:v>41</c:v>
                </c:pt>
                <c:pt idx="10">
                  <c:v>36</c:v>
                </c:pt>
                <c:pt idx="11">
                  <c:v>21</c:v>
                </c:pt>
                <c:pt idx="12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7669184"/>
        <c:axId val="217669744"/>
      </c:barChart>
      <c:catAx>
        <c:axId val="21766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669744"/>
        <c:crosses val="autoZero"/>
        <c:auto val="1"/>
        <c:lblAlgn val="ctr"/>
        <c:lblOffset val="100"/>
        <c:noMultiLvlLbl val="0"/>
      </c:catAx>
      <c:valAx>
        <c:axId val="21766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669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F4126-855F-470C-B326-CA5423797790}" type="datetimeFigureOut">
              <a:rPr lang="en-AU" smtClean="0"/>
              <a:t>28/10/2016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AE7FD-3CCF-4591-8CC7-FF84A428EB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2106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We know planning is vexed…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581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Early Bus to </a:t>
            </a:r>
            <a:r>
              <a:rPr lang="en-AU" dirty="0" err="1" smtClean="0"/>
              <a:t>Selandra</a:t>
            </a:r>
            <a:r>
              <a:rPr lang="en-AU" dirty="0" smtClean="0"/>
              <a:t> Rise</a:t>
            </a:r>
          </a:p>
          <a:p>
            <a:r>
              <a:rPr lang="en-AU" dirty="0" smtClean="0"/>
              <a:t>Good</a:t>
            </a:r>
            <a:r>
              <a:rPr lang="en-AU" baseline="0" dirty="0" smtClean="0"/>
              <a:t> street structure and path network we have come a long way since earlier days – </a:t>
            </a:r>
          </a:p>
          <a:p>
            <a:r>
              <a:rPr lang="en-AU" baseline="0" dirty="0" smtClean="0"/>
              <a:t>Interim connectivity and connectivity across some arterial roads a potential issue.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2841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In pockets</a:t>
            </a:r>
          </a:p>
          <a:p>
            <a:r>
              <a:rPr lang="en-AU" dirty="0" smtClean="0"/>
              <a:t>Front</a:t>
            </a:r>
            <a:r>
              <a:rPr lang="en-AU" baseline="0" dirty="0" smtClean="0"/>
              <a:t> setbacks – fences, maintenance do we need communal mowing schemes????</a:t>
            </a:r>
          </a:p>
          <a:p>
            <a:r>
              <a:rPr lang="en-AU" baseline="0" dirty="0" smtClean="0"/>
              <a:t>Narrow nature strips – who will maintain</a:t>
            </a:r>
          </a:p>
          <a:p>
            <a:r>
              <a:rPr lang="en-AU" baseline="0" dirty="0" smtClean="0"/>
              <a:t>Trees not yet planted</a:t>
            </a:r>
          </a:p>
          <a:p>
            <a:r>
              <a:rPr lang="en-AU" baseline="0" dirty="0" smtClean="0"/>
              <a:t>Unirrigated / dry parks…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7422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3089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5879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2177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Front fencing works best</a:t>
            </a:r>
            <a:r>
              <a:rPr lang="en-AU" baseline="0" dirty="0" smtClean="0"/>
              <a:t> with shallow setbacks…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Not much two storey – would like to see more – better scale and streetscape interface</a:t>
            </a:r>
            <a:r>
              <a:rPr lang="en-AU" baseline="0" dirty="0" smtClean="0"/>
              <a:t> outcomes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7833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Over life of project median is around $220,000</a:t>
            </a:r>
          </a:p>
          <a:p>
            <a:r>
              <a:rPr lang="en-AU" dirty="0" smtClean="0"/>
              <a:t>Will vary</a:t>
            </a:r>
            <a:r>
              <a:rPr lang="en-AU" baseline="0" dirty="0" smtClean="0"/>
              <a:t> depending on lots coming to market – still a range expected.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058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Compares to about</a:t>
            </a:r>
            <a:r>
              <a:rPr lang="en-AU" baseline="0" dirty="0" smtClean="0"/>
              <a:t> $740,000 for metro Melbourne as a whole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0227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7322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Based on PSP elements</a:t>
            </a:r>
          </a:p>
          <a:p>
            <a:r>
              <a:rPr lang="en-AU" baseline="0" dirty="0" smtClean="0"/>
              <a:t>65 Objectives in PSP distilled down to 15 </a:t>
            </a:r>
            <a:r>
              <a:rPr lang="en-AU" baseline="0" dirty="0" err="1" smtClean="0"/>
              <a:t>overaching</a:t>
            </a:r>
            <a:r>
              <a:rPr lang="en-AU" baseline="0" dirty="0" smtClean="0"/>
              <a:t> ones to enable surveying – maybe shows we need to stay </a:t>
            </a:r>
            <a:r>
              <a:rPr lang="en-AU" baseline="0" dirty="0" err="1" smtClean="0"/>
              <a:t>vigillent</a:t>
            </a:r>
            <a:r>
              <a:rPr lang="en-AU" baseline="0" dirty="0" smtClean="0"/>
              <a:t> and economise on PSP wording / complexity </a:t>
            </a:r>
            <a:r>
              <a:rPr lang="en-AU" b="1" baseline="0" dirty="0" smtClean="0"/>
              <a:t>(was before shorter format PSPs developed)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0628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0461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Trees/ Open space delivery and maintenance: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No large canopy trees, mostly due to planning scheme and council requirements.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Costly maintenance of landscapes (Casey).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Good integration of open space and commercial and residential areas (Casey).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Open space generally delivered on time and of a decent quality.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Sequencing/ staging of development: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Restrictive transport and movement sequencing (paths, roads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caused delays to development.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Sequencing of housing was quite troublesome (Several developers).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 urban structure: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Community and open spaces facilities established.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Road network shown in PSP is on the way to completion (VPA).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Generally a consistent built form.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All utilities delivered.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Road, public transport and active transport issues: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Need to improve PT delivery, funding and agency involvement play a significant part (PTV, several developers).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Lack of path network connectivity throughout entire PSP, some areas connected well (Casey, developers).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Bus services have been delivered in some areas. 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Diversity and character of housing: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Some PSP areas have a stronger character than others (depending on the developer aspirations).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Some housing fronting amenity (positive).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Mixed opinions regarding the diversity of housing stock, some appears similar in neighbouring PSP areas.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Lack of active frontages to open space, no diversity of lot sizes (Casey).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 collaboration: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Negotiation time with authorities slows infrastructure delivery (Developer).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Inconsistency between PSP and council decisions.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Some developers willing to consult with council in order to achieve better outcomes.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 demand influencing elements of the PSP: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No high density development evident (especially around town centres).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Economic forces driving lot size and prices.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553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3112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dirty="0" smtClean="0"/>
              <a:t>Biggest</a:t>
            </a:r>
            <a:r>
              <a:rPr lang="en-AU" sz="1200" baseline="0" dirty="0" smtClean="0"/>
              <a:t> overseas born cohorts = </a:t>
            </a:r>
            <a:r>
              <a:rPr lang="en-AU" sz="1200" dirty="0" smtClean="0"/>
              <a:t>12.5% India, 6.9% </a:t>
            </a:r>
            <a:r>
              <a:rPr lang="en-AU" sz="1200" dirty="0" err="1" smtClean="0"/>
              <a:t>SriLanka</a:t>
            </a:r>
            <a:r>
              <a:rPr lang="en-AU" sz="1200" dirty="0" smtClean="0"/>
              <a:t>, 4.2% Philippines</a:t>
            </a:r>
            <a:endParaRPr lang="en-AU" dirty="0" smtClean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 smtClean="0"/>
              <a:t>Casey</a:t>
            </a:r>
            <a:r>
              <a:rPr lang="en-AU" baseline="0" dirty="0" smtClean="0"/>
              <a:t> Median age =33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aseline="0" dirty="0" smtClean="0"/>
              <a:t>Casey professionals = 14.2%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aseline="0" dirty="0" smtClean="0"/>
              <a:t>Many</a:t>
            </a:r>
            <a:r>
              <a:rPr lang="en-AU" sz="1200" dirty="0" smtClean="0"/>
              <a:t> teachers, registered nurses, emergency services occupations in professional category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200" dirty="0" smtClean="0"/>
              <a:t>39,917</a:t>
            </a:r>
            <a:r>
              <a:rPr lang="en-AU" sz="1200" baseline="0" dirty="0" smtClean="0"/>
              <a:t> is considerably higher than Casey median of $29,744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200" baseline="0" dirty="0" smtClean="0"/>
              <a:t>2011 census household income for Casey $69,704 – </a:t>
            </a:r>
            <a:r>
              <a:rPr lang="en-AU" sz="1200" baseline="0" dirty="0" err="1" smtClean="0"/>
              <a:t>prob</a:t>
            </a:r>
            <a:r>
              <a:rPr lang="en-AU" sz="1200" baseline="0" dirty="0" smtClean="0"/>
              <a:t> now around $77-80k</a:t>
            </a:r>
          </a:p>
          <a:p>
            <a:endParaRPr lang="en-AU" sz="1200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3077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aseline="0" dirty="0" smtClean="0"/>
              <a:t>59.6% very satisfied, 31.9% neutral to somewhat satisfied and 8.5% dissatisfied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88828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0431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1" u="sng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62138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smtClean="0"/>
              <a:t>Last do point – </a:t>
            </a:r>
            <a:r>
              <a:rPr lang="en-AU" sz="1200" b="1" u="sng" dirty="0" smtClean="0"/>
              <a:t>and this provides a strong basis for the suburb to grow and the community place their stamp on it over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Intensive exercise</a:t>
            </a:r>
            <a:r>
              <a:rPr lang="en-AU" baseline="0" dirty="0" smtClean="0"/>
              <a:t> – VPA considering how it may manage / undertake future projects as part of continual assessment and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Mention PSP Guidelines and Internal PSP Design Reviews.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1" u="sng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10327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5677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7562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Hard to get ABS data for such small developing areas</a:t>
            </a:r>
          </a:p>
          <a:p>
            <a:r>
              <a:rPr lang="en-AU" dirty="0" smtClean="0"/>
              <a:t>Trialled use of VBA data for 1</a:t>
            </a:r>
            <a:r>
              <a:rPr lang="en-AU" baseline="30000" dirty="0" smtClean="0"/>
              <a:t>st</a:t>
            </a:r>
            <a:r>
              <a:rPr lang="en-AU" dirty="0" smtClean="0"/>
              <a:t> time.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1678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</a:t>
            </a:r>
            <a:r>
              <a:rPr lang="en-AU" baseline="0" dirty="0" smtClean="0"/>
              <a:t> structural outcomes are remarkably faithful to the PSP (assisted by some 96 (A)s</a:t>
            </a:r>
          </a:p>
          <a:p>
            <a:r>
              <a:rPr lang="en-AU" baseline="0" dirty="0" smtClean="0"/>
              <a:t>Where changes have been made, Council has used its ‘generally in accordance with’ discretion well.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9350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</a:t>
            </a:r>
            <a:r>
              <a:rPr lang="en-AU" baseline="0" dirty="0" smtClean="0"/>
              <a:t> structural outcomes are remarkably faithful to the PSP (assisted by some 96 (A)s</a:t>
            </a:r>
          </a:p>
          <a:p>
            <a:r>
              <a:rPr lang="en-AU" baseline="0" dirty="0" smtClean="0"/>
              <a:t>Where changes have been made, Council has used its ‘generally in accordance with’ discretion well.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1861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Speak about learnings from heritage in hilltop park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7198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Overall</a:t>
            </a:r>
            <a:r>
              <a:rPr lang="en-AU" baseline="0" dirty="0" smtClean="0"/>
              <a:t> success – 3 where once there may have been only one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414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Success – mention </a:t>
            </a:r>
            <a:r>
              <a:rPr lang="en-AU" dirty="0" err="1" smtClean="0"/>
              <a:t>Selandra</a:t>
            </a:r>
            <a:r>
              <a:rPr lang="en-AU" baseline="0" dirty="0" smtClean="0"/>
              <a:t> Rise Community Place and strong Stockland / Council commitment</a:t>
            </a:r>
          </a:p>
          <a:p>
            <a:r>
              <a:rPr lang="en-AU" baseline="0" dirty="0" smtClean="0"/>
              <a:t>Mention adjusted DCPs for Clyde which enabled Council to embed similar approaches if it chooses.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AE7FD-3CCF-4591-8CC7-FF84A428EBBC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585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88399" y="6373287"/>
            <a:ext cx="349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D06120-35F4-4AC8-96D3-EE3CFB473F0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47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42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1185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4573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6432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7744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707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709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06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0112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4896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4848"/>
            <a:ext cx="9144000" cy="763152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788399" y="6373287"/>
            <a:ext cx="349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D06120-35F4-4AC8-96D3-EE3CFB473F0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443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003C7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1463" indent="-271463" algn="l" defTabSz="685800" rtl="0" eaLnBrk="1" latinLnBrk="0" hangingPunct="1">
        <a:lnSpc>
          <a:spcPct val="90000"/>
        </a:lnSpc>
        <a:spcBef>
          <a:spcPts val="750"/>
        </a:spcBef>
        <a:buClr>
          <a:srgbClr val="003C74"/>
        </a:buClr>
        <a:buFont typeface="Arial" panose="020B0604020202020204" pitchFamily="34" charset="0"/>
        <a:buChar char="•"/>
        <a:defRPr sz="2400" kern="1200">
          <a:solidFill>
            <a:srgbClr val="4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1338" indent="-269875" algn="l" defTabSz="685800" rtl="0" eaLnBrk="1" latinLnBrk="0" hangingPunct="1">
        <a:lnSpc>
          <a:spcPct val="90000"/>
        </a:lnSpc>
        <a:spcBef>
          <a:spcPts val="375"/>
        </a:spcBef>
        <a:buClr>
          <a:srgbClr val="003C74"/>
        </a:buClr>
        <a:buFont typeface="Arial" panose="020B0604020202020204" pitchFamily="34" charset="0"/>
        <a:buChar char="•"/>
        <a:defRPr sz="2400" kern="1200">
          <a:solidFill>
            <a:srgbClr val="4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4863" indent="-263525" algn="l" defTabSz="685800" rtl="0" eaLnBrk="1" latinLnBrk="0" hangingPunct="1">
        <a:lnSpc>
          <a:spcPct val="90000"/>
        </a:lnSpc>
        <a:spcBef>
          <a:spcPts val="375"/>
        </a:spcBef>
        <a:buClr>
          <a:srgbClr val="003C74"/>
        </a:buClr>
        <a:buFont typeface="Arial" panose="020B0604020202020204" pitchFamily="34" charset="0"/>
        <a:buChar char="•"/>
        <a:defRPr sz="2400" kern="1200">
          <a:solidFill>
            <a:srgbClr val="4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4738" indent="-269875" algn="l" defTabSz="685800" rtl="0" eaLnBrk="1" latinLnBrk="0" hangingPunct="1">
        <a:lnSpc>
          <a:spcPct val="90000"/>
        </a:lnSpc>
        <a:spcBef>
          <a:spcPts val="375"/>
        </a:spcBef>
        <a:buClr>
          <a:srgbClr val="003C74"/>
        </a:buClr>
        <a:buFont typeface="Arial" panose="020B0604020202020204" pitchFamily="34" charset="0"/>
        <a:buChar char="•"/>
        <a:defRPr sz="2400" kern="1200">
          <a:solidFill>
            <a:srgbClr val="4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271463" algn="l" defTabSz="685800" rtl="0" eaLnBrk="1" latinLnBrk="0" hangingPunct="1">
        <a:lnSpc>
          <a:spcPct val="90000"/>
        </a:lnSpc>
        <a:spcBef>
          <a:spcPts val="375"/>
        </a:spcBef>
        <a:buClr>
          <a:srgbClr val="003C74"/>
        </a:buClr>
        <a:buFont typeface="Arial" panose="020B0604020202020204" pitchFamily="34" charset="0"/>
        <a:buChar char="•"/>
        <a:defRPr sz="2400" kern="1200">
          <a:solidFill>
            <a:srgbClr val="4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3.docx"/><Relationship Id="rId5" Type="http://schemas.openxmlformats.org/officeDocument/2006/relationships/image" Target="../media/image46.emf"/><Relationship Id="rId4" Type="http://schemas.openxmlformats.org/officeDocument/2006/relationships/package" Target="../embeddings/Microsoft_Word_Document2.docx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713497"/>
            <a:ext cx="9144000" cy="5143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t="3805" r="-1" b="32938"/>
          <a:stretch/>
        </p:blipFill>
        <p:spPr>
          <a:xfrm>
            <a:off x="-12700" y="2368569"/>
            <a:ext cx="9156700" cy="4528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531" y="216429"/>
            <a:ext cx="8398935" cy="879821"/>
          </a:xfrm>
        </p:spPr>
        <p:txBody>
          <a:bodyPr>
            <a:normAutofit/>
          </a:bodyPr>
          <a:lstStyle/>
          <a:p>
            <a:pPr algn="l"/>
            <a:r>
              <a:rPr lang="en-AU" sz="3600" dirty="0" smtClean="0">
                <a:solidFill>
                  <a:srgbClr val="63B9E9"/>
                </a:solidFill>
              </a:rPr>
              <a:t>Planning </a:t>
            </a:r>
            <a:r>
              <a:rPr lang="en-AU" sz="3600" dirty="0" smtClean="0">
                <a:solidFill>
                  <a:srgbClr val="63B9E9"/>
                </a:solidFill>
                <a:sym typeface="Wingdings" panose="05000000000000000000" pitchFamily="2" charset="2"/>
              </a:rPr>
              <a:t></a:t>
            </a:r>
            <a:r>
              <a:rPr lang="en-AU" sz="3600" dirty="0" smtClean="0">
                <a:solidFill>
                  <a:srgbClr val="63B9E9"/>
                </a:solidFill>
              </a:rPr>
              <a:t> Reality </a:t>
            </a:r>
            <a:r>
              <a:rPr lang="en-AU" sz="3600" dirty="0">
                <a:solidFill>
                  <a:srgbClr val="63B9E9"/>
                </a:solidFill>
                <a:sym typeface="Wingdings" panose="05000000000000000000" pitchFamily="2" charset="2"/>
              </a:rPr>
              <a:t></a:t>
            </a:r>
            <a:r>
              <a:rPr lang="en-AU" sz="3600" dirty="0" smtClean="0">
                <a:solidFill>
                  <a:srgbClr val="63B9E9"/>
                </a:solidFill>
              </a:rPr>
              <a:t> Cranbourne East</a:t>
            </a:r>
            <a:endParaRPr lang="en-AU" sz="3600" b="0" dirty="0">
              <a:solidFill>
                <a:srgbClr val="63B9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2531" y="1092196"/>
            <a:ext cx="8398935" cy="5418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003C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A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Paul Cassidy</a:t>
            </a:r>
          </a:p>
          <a:p>
            <a:pPr algn="l">
              <a:lnSpc>
                <a:spcPct val="120000"/>
              </a:lnSpc>
            </a:pPr>
            <a:r>
              <a:rPr lang="en-A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Director Greenfields, Victorian Planning Authority</a:t>
            </a:r>
            <a:endParaRPr lang="en-AU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2531" y="1363127"/>
            <a:ext cx="8398935" cy="541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003C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AU" sz="12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2016</a:t>
            </a:r>
            <a:endParaRPr lang="en-AU" sz="1200" b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6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1444" y="951571"/>
            <a:ext cx="3977268" cy="5084956"/>
          </a:xfrm>
          <a:prstGeom prst="rect">
            <a:avLst/>
          </a:prstGeom>
          <a:blipFill dpi="0" rotWithShape="1">
            <a:blip r:embed="rId3"/>
            <a:srcRect/>
            <a:stretch>
              <a:fillRect l="-2555" t="-1943" r="-2189" b="-44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386576" y="951571"/>
            <a:ext cx="3999570" cy="5092390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stretch>
              <a:fillRect l="507" t="143" r="-187" b="6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Straight Connector 11"/>
          <p:cNvCxnSpPr>
            <a:endCxn id="13" idx="1"/>
          </p:cNvCxnSpPr>
          <p:nvPr/>
        </p:nvCxnSpPr>
        <p:spPr>
          <a:xfrm flipV="1">
            <a:off x="3695700" y="1801679"/>
            <a:ext cx="2028335" cy="1962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3" idx="1"/>
          </p:cNvCxnSpPr>
          <p:nvPr/>
        </p:nvCxnSpPr>
        <p:spPr>
          <a:xfrm flipV="1">
            <a:off x="3324225" y="3582538"/>
            <a:ext cx="2399810" cy="648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869680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…Town Centres</a:t>
            </a:r>
            <a:endParaRPr lang="en-AU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74"/>
          <a:stretch/>
        </p:blipFill>
        <p:spPr>
          <a:xfrm>
            <a:off x="5724035" y="958290"/>
            <a:ext cx="3160513" cy="1686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4"/>
          <a:stretch/>
        </p:blipFill>
        <p:spPr>
          <a:xfrm>
            <a:off x="5724035" y="2729097"/>
            <a:ext cx="3160513" cy="170688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724035" y="4514850"/>
            <a:ext cx="3160513" cy="1529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extBox 26"/>
          <p:cNvSpPr txBox="1"/>
          <p:nvPr/>
        </p:nvSpPr>
        <p:spPr>
          <a:xfrm>
            <a:off x="6838950" y="5067300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Not Yet</a:t>
            </a:r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7"/>
          <p:cNvCxnSpPr>
            <a:endCxn id="26" idx="1"/>
          </p:cNvCxnSpPr>
          <p:nvPr/>
        </p:nvCxnSpPr>
        <p:spPr>
          <a:xfrm>
            <a:off x="1295890" y="4874388"/>
            <a:ext cx="4428145" cy="4050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62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8815" t="3786" r="5698" b="93"/>
          <a:stretch/>
        </p:blipFill>
        <p:spPr>
          <a:xfrm>
            <a:off x="392305" y="959963"/>
            <a:ext cx="4000399" cy="5083998"/>
          </a:xfrm>
          <a:prstGeom prst="rect">
            <a:avLst/>
          </a:prstGeom>
        </p:spPr>
      </p:pic>
      <p:cxnSp>
        <p:nvCxnSpPr>
          <p:cNvPr id="11" name="Straight Connector 10"/>
          <p:cNvCxnSpPr>
            <a:endCxn id="23" idx="1"/>
          </p:cNvCxnSpPr>
          <p:nvPr/>
        </p:nvCxnSpPr>
        <p:spPr>
          <a:xfrm flipV="1">
            <a:off x="3315648" y="1758477"/>
            <a:ext cx="2337994" cy="6162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26" idx="1"/>
          </p:cNvCxnSpPr>
          <p:nvPr/>
        </p:nvCxnSpPr>
        <p:spPr>
          <a:xfrm>
            <a:off x="3688080" y="2766060"/>
            <a:ext cx="1965562" cy="6763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437291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…Community</a:t>
            </a:r>
            <a:endParaRPr lang="en-AU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4201" b="29151"/>
          <a:stretch/>
        </p:blipFill>
        <p:spPr>
          <a:xfrm>
            <a:off x="5653642" y="956633"/>
            <a:ext cx="3027329" cy="16036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621" b="12646"/>
          <a:stretch/>
        </p:blipFill>
        <p:spPr>
          <a:xfrm>
            <a:off x="2202179" y="4626553"/>
            <a:ext cx="2190525" cy="142494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642" y="2594804"/>
            <a:ext cx="3027329" cy="169530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/>
          <a:srcRect l="7259" t="17936" r="69516" b="11355"/>
          <a:stretch/>
        </p:blipFill>
        <p:spPr>
          <a:xfrm>
            <a:off x="392304" y="967495"/>
            <a:ext cx="1809875" cy="172189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cxnSp>
        <p:nvCxnSpPr>
          <p:cNvPr id="34" name="Straight Connector 33"/>
          <p:cNvCxnSpPr/>
          <p:nvPr/>
        </p:nvCxnSpPr>
        <p:spPr>
          <a:xfrm>
            <a:off x="1297241" y="1932563"/>
            <a:ext cx="2018407" cy="558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IMGP0113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0"/>
          <a:stretch/>
        </p:blipFill>
        <p:spPr>
          <a:xfrm>
            <a:off x="5653642" y="4324593"/>
            <a:ext cx="3027329" cy="1780932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>
            <a:off x="3619500" y="3248281"/>
            <a:ext cx="2034142" cy="1943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25" idx="0"/>
          </p:cNvCxnSpPr>
          <p:nvPr/>
        </p:nvCxnSpPr>
        <p:spPr>
          <a:xfrm>
            <a:off x="3292637" y="3106938"/>
            <a:ext cx="4805" cy="15196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39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8815" t="3786" r="5698" b="93"/>
          <a:stretch/>
        </p:blipFill>
        <p:spPr>
          <a:xfrm>
            <a:off x="392305" y="959963"/>
            <a:ext cx="4000399" cy="508399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2705100" y="1833912"/>
            <a:ext cx="882640" cy="1002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0" idx="1"/>
          </p:cNvCxnSpPr>
          <p:nvPr/>
        </p:nvCxnSpPr>
        <p:spPr>
          <a:xfrm>
            <a:off x="3797300" y="1719802"/>
            <a:ext cx="1257299" cy="2143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869680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…Transport &amp; Movement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875" b="889"/>
          <a:stretch/>
        </p:blipFill>
        <p:spPr>
          <a:xfrm>
            <a:off x="386576" y="944137"/>
            <a:ext cx="2318524" cy="155132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56109" t="3202" r="7424" b="6956"/>
          <a:stretch/>
        </p:blipFill>
        <p:spPr>
          <a:xfrm>
            <a:off x="7001667" y="3573464"/>
            <a:ext cx="1944501" cy="22719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5136" t="3202" r="51545" b="6956"/>
          <a:stretch/>
        </p:blipFill>
        <p:spPr>
          <a:xfrm>
            <a:off x="5136167" y="3573465"/>
            <a:ext cx="1776647" cy="2271940"/>
          </a:xfrm>
          <a:prstGeom prst="rect">
            <a:avLst/>
          </a:prstGeom>
        </p:spPr>
      </p:pic>
      <p:cxnSp>
        <p:nvCxnSpPr>
          <p:cNvPr id="15" name="Straight Connector 14"/>
          <p:cNvCxnSpPr>
            <a:endCxn id="16" idx="1"/>
          </p:cNvCxnSpPr>
          <p:nvPr/>
        </p:nvCxnSpPr>
        <p:spPr>
          <a:xfrm>
            <a:off x="3587740" y="2940004"/>
            <a:ext cx="1548427" cy="1769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lum contrast="-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19294" r="9584" b="20745"/>
          <a:stretch/>
        </p:blipFill>
        <p:spPr>
          <a:xfrm>
            <a:off x="5054599" y="944137"/>
            <a:ext cx="3891569" cy="198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8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437291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Is it Perfect</a:t>
            </a:r>
            <a:r>
              <a:rPr lang="en-AU" dirty="0" smtClean="0"/>
              <a:t>?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94"/>
          <a:stretch/>
        </p:blipFill>
        <p:spPr>
          <a:xfrm>
            <a:off x="4218645" y="3551777"/>
            <a:ext cx="3079622" cy="2364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203"/>
          <a:stretch/>
        </p:blipFill>
        <p:spPr>
          <a:xfrm>
            <a:off x="381000" y="1157289"/>
            <a:ext cx="3522618" cy="2259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34" y="3551777"/>
            <a:ext cx="3530284" cy="2363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3" r="11797" b="13191"/>
          <a:stretch/>
        </p:blipFill>
        <p:spPr>
          <a:xfrm>
            <a:off x="4216400" y="1153053"/>
            <a:ext cx="3081867" cy="226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3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437291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…Housing</a:t>
            </a:r>
            <a:endParaRPr lang="en-AU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574551"/>
              </p:ext>
            </p:extLst>
          </p:nvPr>
        </p:nvGraphicFramePr>
        <p:xfrm>
          <a:off x="342078" y="1393189"/>
          <a:ext cx="6845299" cy="2234565"/>
        </p:xfrm>
        <a:graphic>
          <a:graphicData uri="http://schemas.openxmlformats.org/drawingml/2006/table">
            <a:tbl>
              <a:tblPr/>
              <a:tblGrid>
                <a:gridCol w="2953620"/>
                <a:gridCol w="63382"/>
                <a:gridCol w="713052"/>
                <a:gridCol w="713052"/>
                <a:gridCol w="713052"/>
                <a:gridCol w="713052"/>
                <a:gridCol w="63382"/>
                <a:gridCol w="912707"/>
              </a:tblGrid>
              <a:tr h="76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Lot Type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NDHa (ex LTCs)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Dwell / NDHa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Projected Dwellings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Avg Lot Size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Percentage of 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</a:tr>
              <a:tr h="64770"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Residential - High Density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Residential - Medium Density  (inc. retirement)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Residential - Conventional Density Residential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64770"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6,481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648849"/>
              </p:ext>
            </p:extLst>
          </p:nvPr>
        </p:nvGraphicFramePr>
        <p:xfrm>
          <a:off x="342078" y="4330749"/>
          <a:ext cx="3710741" cy="2044654"/>
        </p:xfrm>
        <a:graphic>
          <a:graphicData uri="http://schemas.openxmlformats.org/drawingml/2006/table">
            <a:tbl>
              <a:tblPr/>
              <a:tblGrid>
                <a:gridCol w="1253406"/>
                <a:gridCol w="1253406"/>
                <a:gridCol w="1203929"/>
              </a:tblGrid>
              <a:tr h="50361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Lots</a:t>
                      </a:r>
                    </a:p>
                  </a:txBody>
                  <a:tcPr marL="11016" marR="11016" marT="11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Consolidated Lot Size range</a:t>
                      </a:r>
                    </a:p>
                  </a:txBody>
                  <a:tcPr marL="11016" marR="11016" marT="11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Proportion of Total</a:t>
                      </a:r>
                    </a:p>
                  </a:txBody>
                  <a:tcPr marL="11016" marR="11016" marT="11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</a:tr>
              <a:tr h="234178">
                <a:tc>
                  <a:txBody>
                    <a:bodyPr/>
                    <a:lstStyle/>
                    <a:p>
                      <a:pPr algn="l" fontAlgn="b"/>
                      <a:endParaRPr lang="en-A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16" marR="11016" marT="11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16" marR="11016" marT="11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16" marR="11016" marT="11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78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2331</a:t>
                      </a:r>
                    </a:p>
                  </a:txBody>
                  <a:tcPr marL="11016" marR="11016" marT="11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&lt;400</a:t>
                      </a:r>
                    </a:p>
                  </a:txBody>
                  <a:tcPr marL="11016" marR="11016" marT="11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49.6%</a:t>
                      </a:r>
                    </a:p>
                  </a:txBody>
                  <a:tcPr marL="11016" marR="11016" marT="11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25180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1483</a:t>
                      </a:r>
                    </a:p>
                  </a:txBody>
                  <a:tcPr marL="11016" marR="11016" marT="11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401-500</a:t>
                      </a:r>
                    </a:p>
                  </a:txBody>
                  <a:tcPr marL="11016" marR="11016" marT="11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31.5%</a:t>
                      </a:r>
                    </a:p>
                  </a:txBody>
                  <a:tcPr marL="11016" marR="11016" marT="11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234178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890</a:t>
                      </a:r>
                    </a:p>
                  </a:txBody>
                  <a:tcPr marL="11016" marR="11016" marT="11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&gt;500</a:t>
                      </a:r>
                    </a:p>
                  </a:txBody>
                  <a:tcPr marL="11016" marR="11016" marT="11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18.9%</a:t>
                      </a:r>
                    </a:p>
                  </a:txBody>
                  <a:tcPr marL="11016" marR="11016" marT="11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234178">
                <a:tc>
                  <a:txBody>
                    <a:bodyPr/>
                    <a:lstStyle/>
                    <a:p>
                      <a:pPr algn="l" fontAlgn="b"/>
                      <a:endParaRPr lang="en-A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16" marR="11016" marT="11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16" marR="11016" marT="11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16" marR="11016" marT="11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52527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4704</a:t>
                      </a:r>
                    </a:p>
                  </a:txBody>
                  <a:tcPr marL="11016" marR="11016" marT="11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16" marR="11016" marT="11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16" marR="11016" marT="110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7144" y="978146"/>
            <a:ext cx="3211192" cy="520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 dirty="0" smtClean="0"/>
              <a:t>PSP Projections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7143" y="3899093"/>
            <a:ext cx="7883004" cy="41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1463" indent="-2714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1338" indent="-2698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635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4738" indent="-2698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2000" dirty="0" smtClean="0"/>
              <a:t>Actuals October 2016 </a:t>
            </a:r>
            <a:endParaRPr lang="en-AU" sz="16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487333" y="4449131"/>
            <a:ext cx="4144691" cy="969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1463" indent="-2714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1338" indent="-2698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635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4738" indent="-2698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 smtClean="0"/>
              <a:t>401m2 avg. lot size</a:t>
            </a:r>
          </a:p>
          <a:p>
            <a:r>
              <a:rPr lang="en-AU" sz="2000" dirty="0" smtClean="0"/>
              <a:t>17.5 Dwell. per  </a:t>
            </a:r>
            <a:r>
              <a:rPr lang="en-AU" sz="2000" dirty="0" err="1" smtClean="0"/>
              <a:t>NDHa</a:t>
            </a:r>
            <a:endParaRPr lang="en-AU" sz="2000" dirty="0" smtClean="0"/>
          </a:p>
          <a:p>
            <a:r>
              <a:rPr lang="en-AU" sz="2000" dirty="0" smtClean="0"/>
              <a:t>Over </a:t>
            </a:r>
            <a:r>
              <a:rPr lang="en-AU" sz="2000" dirty="0"/>
              <a:t>70% of projected lots delivered</a:t>
            </a:r>
            <a:endParaRPr lang="en-AU" sz="2000" dirty="0" smtClean="0"/>
          </a:p>
        </p:txBody>
      </p:sp>
    </p:spTree>
    <p:extLst>
      <p:ext uri="{BB962C8B-B14F-4D97-AF65-F5344CB8AC3E}">
        <p14:creationId xmlns:p14="http://schemas.microsoft.com/office/powerpoint/2010/main" val="8074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" y="1895475"/>
            <a:ext cx="714375" cy="182967"/>
          </a:xfrm>
          <a:prstGeom prst="rect">
            <a:avLst/>
          </a:prstGeom>
          <a:solidFill>
            <a:srgbClr val="FFC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723899" y="2078442"/>
            <a:ext cx="714375" cy="182967"/>
          </a:xfrm>
          <a:prstGeom prst="rect">
            <a:avLst/>
          </a:prstGeom>
          <a:solidFill>
            <a:srgbClr val="FFD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6966" cy="966440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…Housing</a:t>
            </a:r>
            <a:endParaRPr lang="en-AU" dirty="0"/>
          </a:p>
        </p:txBody>
      </p:sp>
      <p:grpSp>
        <p:nvGrpSpPr>
          <p:cNvPr id="6" name="Group 5"/>
          <p:cNvGrpSpPr/>
          <p:nvPr/>
        </p:nvGrpSpPr>
        <p:grpSpPr>
          <a:xfrm>
            <a:off x="323906" y="838199"/>
            <a:ext cx="5102958" cy="5638801"/>
            <a:chOff x="323906" y="838199"/>
            <a:chExt cx="5102958" cy="56388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3838" b="14252"/>
            <a:stretch/>
          </p:blipFill>
          <p:spPr>
            <a:xfrm>
              <a:off x="323906" y="838199"/>
              <a:ext cx="5102958" cy="563880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83080" y="5166732"/>
              <a:ext cx="2291808" cy="1300976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l="-119282" t="-355321" r="-465" b="-4288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3027" t="75588" r="2003" b="1414"/>
          <a:stretch/>
        </p:blipFill>
        <p:spPr>
          <a:xfrm>
            <a:off x="323906" y="838199"/>
            <a:ext cx="1868961" cy="2322322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4633196" y="1842740"/>
            <a:ext cx="424667" cy="471405"/>
          </a:xfrm>
          <a:custGeom>
            <a:avLst/>
            <a:gdLst>
              <a:gd name="connsiteX0" fmla="*/ 16668 w 345281"/>
              <a:gd name="connsiteY0" fmla="*/ 0 h 311944"/>
              <a:gd name="connsiteX1" fmla="*/ 345281 w 345281"/>
              <a:gd name="connsiteY1" fmla="*/ 52388 h 311944"/>
              <a:gd name="connsiteX2" fmla="*/ 323850 w 345281"/>
              <a:gd name="connsiteY2" fmla="*/ 269081 h 311944"/>
              <a:gd name="connsiteX3" fmla="*/ 176212 w 345281"/>
              <a:gd name="connsiteY3" fmla="*/ 247650 h 311944"/>
              <a:gd name="connsiteX4" fmla="*/ 171450 w 345281"/>
              <a:gd name="connsiteY4" fmla="*/ 311944 h 311944"/>
              <a:gd name="connsiteX5" fmla="*/ 19050 w 345281"/>
              <a:gd name="connsiteY5" fmla="*/ 285750 h 311944"/>
              <a:gd name="connsiteX6" fmla="*/ 35718 w 345281"/>
              <a:gd name="connsiteY6" fmla="*/ 192881 h 311944"/>
              <a:gd name="connsiteX7" fmla="*/ 0 w 345281"/>
              <a:gd name="connsiteY7" fmla="*/ 180975 h 311944"/>
              <a:gd name="connsiteX8" fmla="*/ 16668 w 345281"/>
              <a:gd name="connsiteY8" fmla="*/ 0 h 311944"/>
              <a:gd name="connsiteX0" fmla="*/ 16668 w 345281"/>
              <a:gd name="connsiteY0" fmla="*/ 0 h 311944"/>
              <a:gd name="connsiteX1" fmla="*/ 345281 w 345281"/>
              <a:gd name="connsiteY1" fmla="*/ 45244 h 311944"/>
              <a:gd name="connsiteX2" fmla="*/ 323850 w 345281"/>
              <a:gd name="connsiteY2" fmla="*/ 269081 h 311944"/>
              <a:gd name="connsiteX3" fmla="*/ 176212 w 345281"/>
              <a:gd name="connsiteY3" fmla="*/ 247650 h 311944"/>
              <a:gd name="connsiteX4" fmla="*/ 171450 w 345281"/>
              <a:gd name="connsiteY4" fmla="*/ 311944 h 311944"/>
              <a:gd name="connsiteX5" fmla="*/ 19050 w 345281"/>
              <a:gd name="connsiteY5" fmla="*/ 285750 h 311944"/>
              <a:gd name="connsiteX6" fmla="*/ 35718 w 345281"/>
              <a:gd name="connsiteY6" fmla="*/ 192881 h 311944"/>
              <a:gd name="connsiteX7" fmla="*/ 0 w 345281"/>
              <a:gd name="connsiteY7" fmla="*/ 180975 h 311944"/>
              <a:gd name="connsiteX8" fmla="*/ 16668 w 345281"/>
              <a:gd name="connsiteY8" fmla="*/ 0 h 311944"/>
              <a:gd name="connsiteX0" fmla="*/ 16668 w 345281"/>
              <a:gd name="connsiteY0" fmla="*/ 0 h 311944"/>
              <a:gd name="connsiteX1" fmla="*/ 345281 w 345281"/>
              <a:gd name="connsiteY1" fmla="*/ 45244 h 311944"/>
              <a:gd name="connsiteX2" fmla="*/ 323850 w 345281"/>
              <a:gd name="connsiteY2" fmla="*/ 269081 h 311944"/>
              <a:gd name="connsiteX3" fmla="*/ 176212 w 345281"/>
              <a:gd name="connsiteY3" fmla="*/ 247650 h 311944"/>
              <a:gd name="connsiteX4" fmla="*/ 171450 w 345281"/>
              <a:gd name="connsiteY4" fmla="*/ 311944 h 311944"/>
              <a:gd name="connsiteX5" fmla="*/ 19050 w 345281"/>
              <a:gd name="connsiteY5" fmla="*/ 285750 h 311944"/>
              <a:gd name="connsiteX6" fmla="*/ 35718 w 345281"/>
              <a:gd name="connsiteY6" fmla="*/ 185738 h 311944"/>
              <a:gd name="connsiteX7" fmla="*/ 0 w 345281"/>
              <a:gd name="connsiteY7" fmla="*/ 180975 h 311944"/>
              <a:gd name="connsiteX8" fmla="*/ 16668 w 345281"/>
              <a:gd name="connsiteY8" fmla="*/ 0 h 311944"/>
              <a:gd name="connsiteX0" fmla="*/ 16668 w 345281"/>
              <a:gd name="connsiteY0" fmla="*/ 0 h 311944"/>
              <a:gd name="connsiteX1" fmla="*/ 345281 w 345281"/>
              <a:gd name="connsiteY1" fmla="*/ 45244 h 311944"/>
              <a:gd name="connsiteX2" fmla="*/ 323850 w 345281"/>
              <a:gd name="connsiteY2" fmla="*/ 269081 h 311944"/>
              <a:gd name="connsiteX3" fmla="*/ 176212 w 345281"/>
              <a:gd name="connsiteY3" fmla="*/ 247650 h 311944"/>
              <a:gd name="connsiteX4" fmla="*/ 169069 w 345281"/>
              <a:gd name="connsiteY4" fmla="*/ 311944 h 311944"/>
              <a:gd name="connsiteX5" fmla="*/ 19050 w 345281"/>
              <a:gd name="connsiteY5" fmla="*/ 285750 h 311944"/>
              <a:gd name="connsiteX6" fmla="*/ 35718 w 345281"/>
              <a:gd name="connsiteY6" fmla="*/ 185738 h 311944"/>
              <a:gd name="connsiteX7" fmla="*/ 0 w 345281"/>
              <a:gd name="connsiteY7" fmla="*/ 180975 h 311944"/>
              <a:gd name="connsiteX8" fmla="*/ 16668 w 345281"/>
              <a:gd name="connsiteY8" fmla="*/ 0 h 311944"/>
              <a:gd name="connsiteX0" fmla="*/ 16668 w 345281"/>
              <a:gd name="connsiteY0" fmla="*/ 0 h 311944"/>
              <a:gd name="connsiteX1" fmla="*/ 345281 w 345281"/>
              <a:gd name="connsiteY1" fmla="*/ 45244 h 311944"/>
              <a:gd name="connsiteX2" fmla="*/ 316706 w 345281"/>
              <a:gd name="connsiteY2" fmla="*/ 269081 h 311944"/>
              <a:gd name="connsiteX3" fmla="*/ 176212 w 345281"/>
              <a:gd name="connsiteY3" fmla="*/ 247650 h 311944"/>
              <a:gd name="connsiteX4" fmla="*/ 169069 w 345281"/>
              <a:gd name="connsiteY4" fmla="*/ 311944 h 311944"/>
              <a:gd name="connsiteX5" fmla="*/ 19050 w 345281"/>
              <a:gd name="connsiteY5" fmla="*/ 285750 h 311944"/>
              <a:gd name="connsiteX6" fmla="*/ 35718 w 345281"/>
              <a:gd name="connsiteY6" fmla="*/ 185738 h 311944"/>
              <a:gd name="connsiteX7" fmla="*/ 0 w 345281"/>
              <a:gd name="connsiteY7" fmla="*/ 180975 h 311944"/>
              <a:gd name="connsiteX8" fmla="*/ 16668 w 345281"/>
              <a:gd name="connsiteY8" fmla="*/ 0 h 311944"/>
              <a:gd name="connsiteX0" fmla="*/ 16668 w 345281"/>
              <a:gd name="connsiteY0" fmla="*/ 0 h 311944"/>
              <a:gd name="connsiteX1" fmla="*/ 345281 w 345281"/>
              <a:gd name="connsiteY1" fmla="*/ 45244 h 311944"/>
              <a:gd name="connsiteX2" fmla="*/ 316706 w 345281"/>
              <a:gd name="connsiteY2" fmla="*/ 269081 h 311944"/>
              <a:gd name="connsiteX3" fmla="*/ 176212 w 345281"/>
              <a:gd name="connsiteY3" fmla="*/ 247650 h 311944"/>
              <a:gd name="connsiteX4" fmla="*/ 169069 w 345281"/>
              <a:gd name="connsiteY4" fmla="*/ 311944 h 311944"/>
              <a:gd name="connsiteX5" fmla="*/ 19050 w 345281"/>
              <a:gd name="connsiteY5" fmla="*/ 285750 h 311944"/>
              <a:gd name="connsiteX6" fmla="*/ 33337 w 345281"/>
              <a:gd name="connsiteY6" fmla="*/ 185738 h 311944"/>
              <a:gd name="connsiteX7" fmla="*/ 0 w 345281"/>
              <a:gd name="connsiteY7" fmla="*/ 180975 h 311944"/>
              <a:gd name="connsiteX8" fmla="*/ 16668 w 345281"/>
              <a:gd name="connsiteY8" fmla="*/ 0 h 311944"/>
              <a:gd name="connsiteX0" fmla="*/ 16668 w 345281"/>
              <a:gd name="connsiteY0" fmla="*/ 0 h 385261"/>
              <a:gd name="connsiteX1" fmla="*/ 345281 w 345281"/>
              <a:gd name="connsiteY1" fmla="*/ 45244 h 385261"/>
              <a:gd name="connsiteX2" fmla="*/ 316706 w 345281"/>
              <a:gd name="connsiteY2" fmla="*/ 269081 h 385261"/>
              <a:gd name="connsiteX3" fmla="*/ 156850 w 345281"/>
              <a:gd name="connsiteY3" fmla="*/ 385261 h 385261"/>
              <a:gd name="connsiteX4" fmla="*/ 169069 w 345281"/>
              <a:gd name="connsiteY4" fmla="*/ 311944 h 385261"/>
              <a:gd name="connsiteX5" fmla="*/ 19050 w 345281"/>
              <a:gd name="connsiteY5" fmla="*/ 285750 h 385261"/>
              <a:gd name="connsiteX6" fmla="*/ 33337 w 345281"/>
              <a:gd name="connsiteY6" fmla="*/ 185738 h 385261"/>
              <a:gd name="connsiteX7" fmla="*/ 0 w 345281"/>
              <a:gd name="connsiteY7" fmla="*/ 180975 h 385261"/>
              <a:gd name="connsiteX8" fmla="*/ 16668 w 345281"/>
              <a:gd name="connsiteY8" fmla="*/ 0 h 385261"/>
              <a:gd name="connsiteX0" fmla="*/ 16668 w 345281"/>
              <a:gd name="connsiteY0" fmla="*/ 0 h 400620"/>
              <a:gd name="connsiteX1" fmla="*/ 345281 w 345281"/>
              <a:gd name="connsiteY1" fmla="*/ 45244 h 400620"/>
              <a:gd name="connsiteX2" fmla="*/ 299281 w 345281"/>
              <a:gd name="connsiteY2" fmla="*/ 400620 h 400620"/>
              <a:gd name="connsiteX3" fmla="*/ 156850 w 345281"/>
              <a:gd name="connsiteY3" fmla="*/ 385261 h 400620"/>
              <a:gd name="connsiteX4" fmla="*/ 169069 w 345281"/>
              <a:gd name="connsiteY4" fmla="*/ 311944 h 400620"/>
              <a:gd name="connsiteX5" fmla="*/ 19050 w 345281"/>
              <a:gd name="connsiteY5" fmla="*/ 285750 h 400620"/>
              <a:gd name="connsiteX6" fmla="*/ 33337 w 345281"/>
              <a:gd name="connsiteY6" fmla="*/ 185738 h 400620"/>
              <a:gd name="connsiteX7" fmla="*/ 0 w 345281"/>
              <a:gd name="connsiteY7" fmla="*/ 180975 h 400620"/>
              <a:gd name="connsiteX8" fmla="*/ 16668 w 345281"/>
              <a:gd name="connsiteY8" fmla="*/ 0 h 400620"/>
              <a:gd name="connsiteX0" fmla="*/ 16668 w 345281"/>
              <a:gd name="connsiteY0" fmla="*/ 0 h 400620"/>
              <a:gd name="connsiteX1" fmla="*/ 345281 w 345281"/>
              <a:gd name="connsiteY1" fmla="*/ 45244 h 400620"/>
              <a:gd name="connsiteX2" fmla="*/ 299281 w 345281"/>
              <a:gd name="connsiteY2" fmla="*/ 400620 h 400620"/>
              <a:gd name="connsiteX3" fmla="*/ 164595 w 345281"/>
              <a:gd name="connsiteY3" fmla="*/ 377166 h 400620"/>
              <a:gd name="connsiteX4" fmla="*/ 169069 w 345281"/>
              <a:gd name="connsiteY4" fmla="*/ 311944 h 400620"/>
              <a:gd name="connsiteX5" fmla="*/ 19050 w 345281"/>
              <a:gd name="connsiteY5" fmla="*/ 285750 h 400620"/>
              <a:gd name="connsiteX6" fmla="*/ 33337 w 345281"/>
              <a:gd name="connsiteY6" fmla="*/ 185738 h 400620"/>
              <a:gd name="connsiteX7" fmla="*/ 0 w 345281"/>
              <a:gd name="connsiteY7" fmla="*/ 180975 h 400620"/>
              <a:gd name="connsiteX8" fmla="*/ 16668 w 345281"/>
              <a:gd name="connsiteY8" fmla="*/ 0 h 40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281" h="400620">
                <a:moveTo>
                  <a:pt x="16668" y="0"/>
                </a:moveTo>
                <a:lnTo>
                  <a:pt x="345281" y="45244"/>
                </a:lnTo>
                <a:lnTo>
                  <a:pt x="299281" y="400620"/>
                </a:lnTo>
                <a:lnTo>
                  <a:pt x="164595" y="377166"/>
                </a:lnTo>
                <a:lnTo>
                  <a:pt x="169069" y="311944"/>
                </a:lnTo>
                <a:lnTo>
                  <a:pt x="19050" y="285750"/>
                </a:lnTo>
                <a:lnTo>
                  <a:pt x="33337" y="185738"/>
                </a:lnTo>
                <a:lnTo>
                  <a:pt x="0" y="180975"/>
                </a:lnTo>
                <a:lnTo>
                  <a:pt x="16668" y="0"/>
                </a:lnTo>
                <a:close/>
              </a:path>
            </a:pathLst>
          </a:custGeom>
          <a:solidFill>
            <a:srgbClr val="FFC08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 3"/>
          <p:cNvSpPr/>
          <p:nvPr/>
        </p:nvSpPr>
        <p:spPr>
          <a:xfrm>
            <a:off x="3133725" y="3769519"/>
            <a:ext cx="597694" cy="428625"/>
          </a:xfrm>
          <a:custGeom>
            <a:avLst/>
            <a:gdLst>
              <a:gd name="connsiteX0" fmla="*/ 14288 w 597694"/>
              <a:gd name="connsiteY0" fmla="*/ 0 h 428625"/>
              <a:gd name="connsiteX1" fmla="*/ 557213 w 597694"/>
              <a:gd name="connsiteY1" fmla="*/ 80962 h 428625"/>
              <a:gd name="connsiteX2" fmla="*/ 531019 w 597694"/>
              <a:gd name="connsiteY2" fmla="*/ 214312 h 428625"/>
              <a:gd name="connsiteX3" fmla="*/ 561975 w 597694"/>
              <a:gd name="connsiteY3" fmla="*/ 214312 h 428625"/>
              <a:gd name="connsiteX4" fmla="*/ 535781 w 597694"/>
              <a:gd name="connsiteY4" fmla="*/ 338137 h 428625"/>
              <a:gd name="connsiteX5" fmla="*/ 597694 w 597694"/>
              <a:gd name="connsiteY5" fmla="*/ 402431 h 428625"/>
              <a:gd name="connsiteX6" fmla="*/ 573881 w 597694"/>
              <a:gd name="connsiteY6" fmla="*/ 428625 h 428625"/>
              <a:gd name="connsiteX7" fmla="*/ 445294 w 597694"/>
              <a:gd name="connsiteY7" fmla="*/ 333375 h 428625"/>
              <a:gd name="connsiteX8" fmla="*/ 323850 w 597694"/>
              <a:gd name="connsiteY8" fmla="*/ 400050 h 428625"/>
              <a:gd name="connsiteX9" fmla="*/ 0 w 597694"/>
              <a:gd name="connsiteY9" fmla="*/ 154781 h 428625"/>
              <a:gd name="connsiteX10" fmla="*/ 14288 w 597694"/>
              <a:gd name="connsiteY10" fmla="*/ 0 h 428625"/>
              <a:gd name="connsiteX0" fmla="*/ 14288 w 597694"/>
              <a:gd name="connsiteY0" fmla="*/ 0 h 428625"/>
              <a:gd name="connsiteX1" fmla="*/ 557213 w 597694"/>
              <a:gd name="connsiteY1" fmla="*/ 80962 h 428625"/>
              <a:gd name="connsiteX2" fmla="*/ 531019 w 597694"/>
              <a:gd name="connsiteY2" fmla="*/ 214312 h 428625"/>
              <a:gd name="connsiteX3" fmla="*/ 561975 w 597694"/>
              <a:gd name="connsiteY3" fmla="*/ 214312 h 428625"/>
              <a:gd name="connsiteX4" fmla="*/ 535781 w 597694"/>
              <a:gd name="connsiteY4" fmla="*/ 338137 h 428625"/>
              <a:gd name="connsiteX5" fmla="*/ 597694 w 597694"/>
              <a:gd name="connsiteY5" fmla="*/ 402431 h 428625"/>
              <a:gd name="connsiteX6" fmla="*/ 573881 w 597694"/>
              <a:gd name="connsiteY6" fmla="*/ 428625 h 428625"/>
              <a:gd name="connsiteX7" fmla="*/ 445294 w 597694"/>
              <a:gd name="connsiteY7" fmla="*/ 333375 h 428625"/>
              <a:gd name="connsiteX8" fmla="*/ 323850 w 597694"/>
              <a:gd name="connsiteY8" fmla="*/ 400050 h 428625"/>
              <a:gd name="connsiteX9" fmla="*/ 0 w 597694"/>
              <a:gd name="connsiteY9" fmla="*/ 161925 h 428625"/>
              <a:gd name="connsiteX10" fmla="*/ 14288 w 597694"/>
              <a:gd name="connsiteY10" fmla="*/ 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7694" h="428625">
                <a:moveTo>
                  <a:pt x="14288" y="0"/>
                </a:moveTo>
                <a:lnTo>
                  <a:pt x="557213" y="80962"/>
                </a:lnTo>
                <a:lnTo>
                  <a:pt x="531019" y="214312"/>
                </a:lnTo>
                <a:lnTo>
                  <a:pt x="561975" y="214312"/>
                </a:lnTo>
                <a:lnTo>
                  <a:pt x="535781" y="338137"/>
                </a:lnTo>
                <a:lnTo>
                  <a:pt x="597694" y="402431"/>
                </a:lnTo>
                <a:lnTo>
                  <a:pt x="573881" y="428625"/>
                </a:lnTo>
                <a:lnTo>
                  <a:pt x="445294" y="333375"/>
                </a:lnTo>
                <a:lnTo>
                  <a:pt x="323850" y="400050"/>
                </a:lnTo>
                <a:lnTo>
                  <a:pt x="0" y="161925"/>
                </a:lnTo>
                <a:lnTo>
                  <a:pt x="14288" y="0"/>
                </a:lnTo>
                <a:close/>
              </a:path>
            </a:pathLst>
          </a:custGeom>
          <a:solidFill>
            <a:srgbClr val="FFDBA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139454"/>
              </p:ext>
            </p:extLst>
          </p:nvPr>
        </p:nvGraphicFramePr>
        <p:xfrm>
          <a:off x="5708433" y="903144"/>
          <a:ext cx="3124201" cy="2716530"/>
        </p:xfrm>
        <a:graphic>
          <a:graphicData uri="http://schemas.openxmlformats.org/drawingml/2006/table">
            <a:tbl>
              <a:tblPr/>
              <a:tblGrid>
                <a:gridCol w="1170386"/>
                <a:gridCol w="63436"/>
                <a:gridCol w="964220"/>
                <a:gridCol w="926159"/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Lot Size Range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Lots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Proportion of 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</a:tr>
              <a:tr h="64770"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&lt;=200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200 - 250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250 - 300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300 - 400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400 - 500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500 - 600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600 - 700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700 - 800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64770"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22546" t="798" r="5036" b="10889"/>
          <a:stretch/>
        </p:blipFill>
        <p:spPr>
          <a:xfrm>
            <a:off x="5708433" y="3775637"/>
            <a:ext cx="2315995" cy="241255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45915" y="838199"/>
            <a:ext cx="8574561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6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" y="1895475"/>
            <a:ext cx="714375" cy="182967"/>
          </a:xfrm>
          <a:prstGeom prst="rect">
            <a:avLst/>
          </a:prstGeom>
          <a:solidFill>
            <a:srgbClr val="FFC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723899" y="2078442"/>
            <a:ext cx="714375" cy="182967"/>
          </a:xfrm>
          <a:prstGeom prst="rect">
            <a:avLst/>
          </a:prstGeom>
          <a:solidFill>
            <a:srgbClr val="FFD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6966" cy="966440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…Housing</a:t>
            </a:r>
            <a:endParaRPr lang="en-AU" dirty="0"/>
          </a:p>
        </p:txBody>
      </p:sp>
      <p:grpSp>
        <p:nvGrpSpPr>
          <p:cNvPr id="6" name="Group 5"/>
          <p:cNvGrpSpPr/>
          <p:nvPr/>
        </p:nvGrpSpPr>
        <p:grpSpPr>
          <a:xfrm>
            <a:off x="323906" y="838199"/>
            <a:ext cx="5102958" cy="5638801"/>
            <a:chOff x="323906" y="838199"/>
            <a:chExt cx="5102958" cy="56388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3838" b="14252"/>
            <a:stretch/>
          </p:blipFill>
          <p:spPr>
            <a:xfrm>
              <a:off x="323906" y="838199"/>
              <a:ext cx="5102958" cy="563880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83080" y="5166732"/>
              <a:ext cx="2291808" cy="1300976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l="-119282" t="-355321" r="-465" b="-4288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3027" t="75588" r="2003" b="1414"/>
          <a:stretch/>
        </p:blipFill>
        <p:spPr>
          <a:xfrm>
            <a:off x="323906" y="838199"/>
            <a:ext cx="1868961" cy="2322322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4633196" y="1842740"/>
            <a:ext cx="424667" cy="471405"/>
          </a:xfrm>
          <a:custGeom>
            <a:avLst/>
            <a:gdLst>
              <a:gd name="connsiteX0" fmla="*/ 16668 w 345281"/>
              <a:gd name="connsiteY0" fmla="*/ 0 h 311944"/>
              <a:gd name="connsiteX1" fmla="*/ 345281 w 345281"/>
              <a:gd name="connsiteY1" fmla="*/ 52388 h 311944"/>
              <a:gd name="connsiteX2" fmla="*/ 323850 w 345281"/>
              <a:gd name="connsiteY2" fmla="*/ 269081 h 311944"/>
              <a:gd name="connsiteX3" fmla="*/ 176212 w 345281"/>
              <a:gd name="connsiteY3" fmla="*/ 247650 h 311944"/>
              <a:gd name="connsiteX4" fmla="*/ 171450 w 345281"/>
              <a:gd name="connsiteY4" fmla="*/ 311944 h 311944"/>
              <a:gd name="connsiteX5" fmla="*/ 19050 w 345281"/>
              <a:gd name="connsiteY5" fmla="*/ 285750 h 311944"/>
              <a:gd name="connsiteX6" fmla="*/ 35718 w 345281"/>
              <a:gd name="connsiteY6" fmla="*/ 192881 h 311944"/>
              <a:gd name="connsiteX7" fmla="*/ 0 w 345281"/>
              <a:gd name="connsiteY7" fmla="*/ 180975 h 311944"/>
              <a:gd name="connsiteX8" fmla="*/ 16668 w 345281"/>
              <a:gd name="connsiteY8" fmla="*/ 0 h 311944"/>
              <a:gd name="connsiteX0" fmla="*/ 16668 w 345281"/>
              <a:gd name="connsiteY0" fmla="*/ 0 h 311944"/>
              <a:gd name="connsiteX1" fmla="*/ 345281 w 345281"/>
              <a:gd name="connsiteY1" fmla="*/ 45244 h 311944"/>
              <a:gd name="connsiteX2" fmla="*/ 323850 w 345281"/>
              <a:gd name="connsiteY2" fmla="*/ 269081 h 311944"/>
              <a:gd name="connsiteX3" fmla="*/ 176212 w 345281"/>
              <a:gd name="connsiteY3" fmla="*/ 247650 h 311944"/>
              <a:gd name="connsiteX4" fmla="*/ 171450 w 345281"/>
              <a:gd name="connsiteY4" fmla="*/ 311944 h 311944"/>
              <a:gd name="connsiteX5" fmla="*/ 19050 w 345281"/>
              <a:gd name="connsiteY5" fmla="*/ 285750 h 311944"/>
              <a:gd name="connsiteX6" fmla="*/ 35718 w 345281"/>
              <a:gd name="connsiteY6" fmla="*/ 192881 h 311944"/>
              <a:gd name="connsiteX7" fmla="*/ 0 w 345281"/>
              <a:gd name="connsiteY7" fmla="*/ 180975 h 311944"/>
              <a:gd name="connsiteX8" fmla="*/ 16668 w 345281"/>
              <a:gd name="connsiteY8" fmla="*/ 0 h 311944"/>
              <a:gd name="connsiteX0" fmla="*/ 16668 w 345281"/>
              <a:gd name="connsiteY0" fmla="*/ 0 h 311944"/>
              <a:gd name="connsiteX1" fmla="*/ 345281 w 345281"/>
              <a:gd name="connsiteY1" fmla="*/ 45244 h 311944"/>
              <a:gd name="connsiteX2" fmla="*/ 323850 w 345281"/>
              <a:gd name="connsiteY2" fmla="*/ 269081 h 311944"/>
              <a:gd name="connsiteX3" fmla="*/ 176212 w 345281"/>
              <a:gd name="connsiteY3" fmla="*/ 247650 h 311944"/>
              <a:gd name="connsiteX4" fmla="*/ 171450 w 345281"/>
              <a:gd name="connsiteY4" fmla="*/ 311944 h 311944"/>
              <a:gd name="connsiteX5" fmla="*/ 19050 w 345281"/>
              <a:gd name="connsiteY5" fmla="*/ 285750 h 311944"/>
              <a:gd name="connsiteX6" fmla="*/ 35718 w 345281"/>
              <a:gd name="connsiteY6" fmla="*/ 185738 h 311944"/>
              <a:gd name="connsiteX7" fmla="*/ 0 w 345281"/>
              <a:gd name="connsiteY7" fmla="*/ 180975 h 311944"/>
              <a:gd name="connsiteX8" fmla="*/ 16668 w 345281"/>
              <a:gd name="connsiteY8" fmla="*/ 0 h 311944"/>
              <a:gd name="connsiteX0" fmla="*/ 16668 w 345281"/>
              <a:gd name="connsiteY0" fmla="*/ 0 h 311944"/>
              <a:gd name="connsiteX1" fmla="*/ 345281 w 345281"/>
              <a:gd name="connsiteY1" fmla="*/ 45244 h 311944"/>
              <a:gd name="connsiteX2" fmla="*/ 323850 w 345281"/>
              <a:gd name="connsiteY2" fmla="*/ 269081 h 311944"/>
              <a:gd name="connsiteX3" fmla="*/ 176212 w 345281"/>
              <a:gd name="connsiteY3" fmla="*/ 247650 h 311944"/>
              <a:gd name="connsiteX4" fmla="*/ 169069 w 345281"/>
              <a:gd name="connsiteY4" fmla="*/ 311944 h 311944"/>
              <a:gd name="connsiteX5" fmla="*/ 19050 w 345281"/>
              <a:gd name="connsiteY5" fmla="*/ 285750 h 311944"/>
              <a:gd name="connsiteX6" fmla="*/ 35718 w 345281"/>
              <a:gd name="connsiteY6" fmla="*/ 185738 h 311944"/>
              <a:gd name="connsiteX7" fmla="*/ 0 w 345281"/>
              <a:gd name="connsiteY7" fmla="*/ 180975 h 311944"/>
              <a:gd name="connsiteX8" fmla="*/ 16668 w 345281"/>
              <a:gd name="connsiteY8" fmla="*/ 0 h 311944"/>
              <a:gd name="connsiteX0" fmla="*/ 16668 w 345281"/>
              <a:gd name="connsiteY0" fmla="*/ 0 h 311944"/>
              <a:gd name="connsiteX1" fmla="*/ 345281 w 345281"/>
              <a:gd name="connsiteY1" fmla="*/ 45244 h 311944"/>
              <a:gd name="connsiteX2" fmla="*/ 316706 w 345281"/>
              <a:gd name="connsiteY2" fmla="*/ 269081 h 311944"/>
              <a:gd name="connsiteX3" fmla="*/ 176212 w 345281"/>
              <a:gd name="connsiteY3" fmla="*/ 247650 h 311944"/>
              <a:gd name="connsiteX4" fmla="*/ 169069 w 345281"/>
              <a:gd name="connsiteY4" fmla="*/ 311944 h 311944"/>
              <a:gd name="connsiteX5" fmla="*/ 19050 w 345281"/>
              <a:gd name="connsiteY5" fmla="*/ 285750 h 311944"/>
              <a:gd name="connsiteX6" fmla="*/ 35718 w 345281"/>
              <a:gd name="connsiteY6" fmla="*/ 185738 h 311944"/>
              <a:gd name="connsiteX7" fmla="*/ 0 w 345281"/>
              <a:gd name="connsiteY7" fmla="*/ 180975 h 311944"/>
              <a:gd name="connsiteX8" fmla="*/ 16668 w 345281"/>
              <a:gd name="connsiteY8" fmla="*/ 0 h 311944"/>
              <a:gd name="connsiteX0" fmla="*/ 16668 w 345281"/>
              <a:gd name="connsiteY0" fmla="*/ 0 h 311944"/>
              <a:gd name="connsiteX1" fmla="*/ 345281 w 345281"/>
              <a:gd name="connsiteY1" fmla="*/ 45244 h 311944"/>
              <a:gd name="connsiteX2" fmla="*/ 316706 w 345281"/>
              <a:gd name="connsiteY2" fmla="*/ 269081 h 311944"/>
              <a:gd name="connsiteX3" fmla="*/ 176212 w 345281"/>
              <a:gd name="connsiteY3" fmla="*/ 247650 h 311944"/>
              <a:gd name="connsiteX4" fmla="*/ 169069 w 345281"/>
              <a:gd name="connsiteY4" fmla="*/ 311944 h 311944"/>
              <a:gd name="connsiteX5" fmla="*/ 19050 w 345281"/>
              <a:gd name="connsiteY5" fmla="*/ 285750 h 311944"/>
              <a:gd name="connsiteX6" fmla="*/ 33337 w 345281"/>
              <a:gd name="connsiteY6" fmla="*/ 185738 h 311944"/>
              <a:gd name="connsiteX7" fmla="*/ 0 w 345281"/>
              <a:gd name="connsiteY7" fmla="*/ 180975 h 311944"/>
              <a:gd name="connsiteX8" fmla="*/ 16668 w 345281"/>
              <a:gd name="connsiteY8" fmla="*/ 0 h 311944"/>
              <a:gd name="connsiteX0" fmla="*/ 16668 w 345281"/>
              <a:gd name="connsiteY0" fmla="*/ 0 h 385261"/>
              <a:gd name="connsiteX1" fmla="*/ 345281 w 345281"/>
              <a:gd name="connsiteY1" fmla="*/ 45244 h 385261"/>
              <a:gd name="connsiteX2" fmla="*/ 316706 w 345281"/>
              <a:gd name="connsiteY2" fmla="*/ 269081 h 385261"/>
              <a:gd name="connsiteX3" fmla="*/ 156850 w 345281"/>
              <a:gd name="connsiteY3" fmla="*/ 385261 h 385261"/>
              <a:gd name="connsiteX4" fmla="*/ 169069 w 345281"/>
              <a:gd name="connsiteY4" fmla="*/ 311944 h 385261"/>
              <a:gd name="connsiteX5" fmla="*/ 19050 w 345281"/>
              <a:gd name="connsiteY5" fmla="*/ 285750 h 385261"/>
              <a:gd name="connsiteX6" fmla="*/ 33337 w 345281"/>
              <a:gd name="connsiteY6" fmla="*/ 185738 h 385261"/>
              <a:gd name="connsiteX7" fmla="*/ 0 w 345281"/>
              <a:gd name="connsiteY7" fmla="*/ 180975 h 385261"/>
              <a:gd name="connsiteX8" fmla="*/ 16668 w 345281"/>
              <a:gd name="connsiteY8" fmla="*/ 0 h 385261"/>
              <a:gd name="connsiteX0" fmla="*/ 16668 w 345281"/>
              <a:gd name="connsiteY0" fmla="*/ 0 h 400620"/>
              <a:gd name="connsiteX1" fmla="*/ 345281 w 345281"/>
              <a:gd name="connsiteY1" fmla="*/ 45244 h 400620"/>
              <a:gd name="connsiteX2" fmla="*/ 299281 w 345281"/>
              <a:gd name="connsiteY2" fmla="*/ 400620 h 400620"/>
              <a:gd name="connsiteX3" fmla="*/ 156850 w 345281"/>
              <a:gd name="connsiteY3" fmla="*/ 385261 h 400620"/>
              <a:gd name="connsiteX4" fmla="*/ 169069 w 345281"/>
              <a:gd name="connsiteY4" fmla="*/ 311944 h 400620"/>
              <a:gd name="connsiteX5" fmla="*/ 19050 w 345281"/>
              <a:gd name="connsiteY5" fmla="*/ 285750 h 400620"/>
              <a:gd name="connsiteX6" fmla="*/ 33337 w 345281"/>
              <a:gd name="connsiteY6" fmla="*/ 185738 h 400620"/>
              <a:gd name="connsiteX7" fmla="*/ 0 w 345281"/>
              <a:gd name="connsiteY7" fmla="*/ 180975 h 400620"/>
              <a:gd name="connsiteX8" fmla="*/ 16668 w 345281"/>
              <a:gd name="connsiteY8" fmla="*/ 0 h 400620"/>
              <a:gd name="connsiteX0" fmla="*/ 16668 w 345281"/>
              <a:gd name="connsiteY0" fmla="*/ 0 h 400620"/>
              <a:gd name="connsiteX1" fmla="*/ 345281 w 345281"/>
              <a:gd name="connsiteY1" fmla="*/ 45244 h 400620"/>
              <a:gd name="connsiteX2" fmla="*/ 299281 w 345281"/>
              <a:gd name="connsiteY2" fmla="*/ 400620 h 400620"/>
              <a:gd name="connsiteX3" fmla="*/ 164595 w 345281"/>
              <a:gd name="connsiteY3" fmla="*/ 377166 h 400620"/>
              <a:gd name="connsiteX4" fmla="*/ 169069 w 345281"/>
              <a:gd name="connsiteY4" fmla="*/ 311944 h 400620"/>
              <a:gd name="connsiteX5" fmla="*/ 19050 w 345281"/>
              <a:gd name="connsiteY5" fmla="*/ 285750 h 400620"/>
              <a:gd name="connsiteX6" fmla="*/ 33337 w 345281"/>
              <a:gd name="connsiteY6" fmla="*/ 185738 h 400620"/>
              <a:gd name="connsiteX7" fmla="*/ 0 w 345281"/>
              <a:gd name="connsiteY7" fmla="*/ 180975 h 400620"/>
              <a:gd name="connsiteX8" fmla="*/ 16668 w 345281"/>
              <a:gd name="connsiteY8" fmla="*/ 0 h 40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281" h="400620">
                <a:moveTo>
                  <a:pt x="16668" y="0"/>
                </a:moveTo>
                <a:lnTo>
                  <a:pt x="345281" y="45244"/>
                </a:lnTo>
                <a:lnTo>
                  <a:pt x="299281" y="400620"/>
                </a:lnTo>
                <a:lnTo>
                  <a:pt x="164595" y="377166"/>
                </a:lnTo>
                <a:lnTo>
                  <a:pt x="169069" y="311944"/>
                </a:lnTo>
                <a:lnTo>
                  <a:pt x="19050" y="285750"/>
                </a:lnTo>
                <a:lnTo>
                  <a:pt x="33337" y="185738"/>
                </a:lnTo>
                <a:lnTo>
                  <a:pt x="0" y="180975"/>
                </a:lnTo>
                <a:lnTo>
                  <a:pt x="16668" y="0"/>
                </a:lnTo>
                <a:close/>
              </a:path>
            </a:pathLst>
          </a:custGeom>
          <a:solidFill>
            <a:srgbClr val="FFC08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 3"/>
          <p:cNvSpPr/>
          <p:nvPr/>
        </p:nvSpPr>
        <p:spPr>
          <a:xfrm>
            <a:off x="3133725" y="3769519"/>
            <a:ext cx="597694" cy="428625"/>
          </a:xfrm>
          <a:custGeom>
            <a:avLst/>
            <a:gdLst>
              <a:gd name="connsiteX0" fmla="*/ 14288 w 597694"/>
              <a:gd name="connsiteY0" fmla="*/ 0 h 428625"/>
              <a:gd name="connsiteX1" fmla="*/ 557213 w 597694"/>
              <a:gd name="connsiteY1" fmla="*/ 80962 h 428625"/>
              <a:gd name="connsiteX2" fmla="*/ 531019 w 597694"/>
              <a:gd name="connsiteY2" fmla="*/ 214312 h 428625"/>
              <a:gd name="connsiteX3" fmla="*/ 561975 w 597694"/>
              <a:gd name="connsiteY3" fmla="*/ 214312 h 428625"/>
              <a:gd name="connsiteX4" fmla="*/ 535781 w 597694"/>
              <a:gd name="connsiteY4" fmla="*/ 338137 h 428625"/>
              <a:gd name="connsiteX5" fmla="*/ 597694 w 597694"/>
              <a:gd name="connsiteY5" fmla="*/ 402431 h 428625"/>
              <a:gd name="connsiteX6" fmla="*/ 573881 w 597694"/>
              <a:gd name="connsiteY6" fmla="*/ 428625 h 428625"/>
              <a:gd name="connsiteX7" fmla="*/ 445294 w 597694"/>
              <a:gd name="connsiteY7" fmla="*/ 333375 h 428625"/>
              <a:gd name="connsiteX8" fmla="*/ 323850 w 597694"/>
              <a:gd name="connsiteY8" fmla="*/ 400050 h 428625"/>
              <a:gd name="connsiteX9" fmla="*/ 0 w 597694"/>
              <a:gd name="connsiteY9" fmla="*/ 154781 h 428625"/>
              <a:gd name="connsiteX10" fmla="*/ 14288 w 597694"/>
              <a:gd name="connsiteY10" fmla="*/ 0 h 428625"/>
              <a:gd name="connsiteX0" fmla="*/ 14288 w 597694"/>
              <a:gd name="connsiteY0" fmla="*/ 0 h 428625"/>
              <a:gd name="connsiteX1" fmla="*/ 557213 w 597694"/>
              <a:gd name="connsiteY1" fmla="*/ 80962 h 428625"/>
              <a:gd name="connsiteX2" fmla="*/ 531019 w 597694"/>
              <a:gd name="connsiteY2" fmla="*/ 214312 h 428625"/>
              <a:gd name="connsiteX3" fmla="*/ 561975 w 597694"/>
              <a:gd name="connsiteY3" fmla="*/ 214312 h 428625"/>
              <a:gd name="connsiteX4" fmla="*/ 535781 w 597694"/>
              <a:gd name="connsiteY4" fmla="*/ 338137 h 428625"/>
              <a:gd name="connsiteX5" fmla="*/ 597694 w 597694"/>
              <a:gd name="connsiteY5" fmla="*/ 402431 h 428625"/>
              <a:gd name="connsiteX6" fmla="*/ 573881 w 597694"/>
              <a:gd name="connsiteY6" fmla="*/ 428625 h 428625"/>
              <a:gd name="connsiteX7" fmla="*/ 445294 w 597694"/>
              <a:gd name="connsiteY7" fmla="*/ 333375 h 428625"/>
              <a:gd name="connsiteX8" fmla="*/ 323850 w 597694"/>
              <a:gd name="connsiteY8" fmla="*/ 400050 h 428625"/>
              <a:gd name="connsiteX9" fmla="*/ 0 w 597694"/>
              <a:gd name="connsiteY9" fmla="*/ 161925 h 428625"/>
              <a:gd name="connsiteX10" fmla="*/ 14288 w 597694"/>
              <a:gd name="connsiteY10" fmla="*/ 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7694" h="428625">
                <a:moveTo>
                  <a:pt x="14288" y="0"/>
                </a:moveTo>
                <a:lnTo>
                  <a:pt x="557213" y="80962"/>
                </a:lnTo>
                <a:lnTo>
                  <a:pt x="531019" y="214312"/>
                </a:lnTo>
                <a:lnTo>
                  <a:pt x="561975" y="214312"/>
                </a:lnTo>
                <a:lnTo>
                  <a:pt x="535781" y="338137"/>
                </a:lnTo>
                <a:lnTo>
                  <a:pt x="597694" y="402431"/>
                </a:lnTo>
                <a:lnTo>
                  <a:pt x="573881" y="428625"/>
                </a:lnTo>
                <a:lnTo>
                  <a:pt x="445294" y="333375"/>
                </a:lnTo>
                <a:lnTo>
                  <a:pt x="323850" y="400050"/>
                </a:lnTo>
                <a:lnTo>
                  <a:pt x="0" y="161925"/>
                </a:lnTo>
                <a:lnTo>
                  <a:pt x="14288" y="0"/>
                </a:lnTo>
                <a:close/>
              </a:path>
            </a:pathLst>
          </a:custGeom>
          <a:solidFill>
            <a:srgbClr val="FFDBA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1" b="18548"/>
          <a:stretch/>
        </p:blipFill>
        <p:spPr>
          <a:xfrm>
            <a:off x="5708433" y="848632"/>
            <a:ext cx="3201898" cy="15426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9" r="19048" b="22436"/>
          <a:stretch/>
        </p:blipFill>
        <p:spPr>
          <a:xfrm>
            <a:off x="5708433" y="4274593"/>
            <a:ext cx="3223067" cy="17842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92" r="20463" b="19831"/>
          <a:stretch/>
        </p:blipFill>
        <p:spPr>
          <a:xfrm>
            <a:off x="5708433" y="2429521"/>
            <a:ext cx="3204402" cy="1768623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V="1">
            <a:off x="4938999" y="1589744"/>
            <a:ext cx="747513" cy="397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23" idx="1"/>
          </p:cNvCxnSpPr>
          <p:nvPr/>
        </p:nvCxnSpPr>
        <p:spPr>
          <a:xfrm>
            <a:off x="4904568" y="2083056"/>
            <a:ext cx="803865" cy="12307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21" idx="1"/>
          </p:cNvCxnSpPr>
          <p:nvPr/>
        </p:nvCxnSpPr>
        <p:spPr>
          <a:xfrm>
            <a:off x="4195079" y="3992765"/>
            <a:ext cx="1513354" cy="11739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4733" y="838199"/>
            <a:ext cx="8725743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25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6966" cy="966440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…Housing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987" b="2617"/>
          <a:stretch/>
        </p:blipFill>
        <p:spPr>
          <a:xfrm>
            <a:off x="329464" y="1031255"/>
            <a:ext cx="4554956" cy="5398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508" t="7065" r="77029" b="87511"/>
          <a:stretch/>
        </p:blipFill>
        <p:spPr>
          <a:xfrm>
            <a:off x="239838" y="1021110"/>
            <a:ext cx="1859964" cy="820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7819" t="6276" r="4097" b="90477"/>
          <a:stretch/>
        </p:blipFill>
        <p:spPr>
          <a:xfrm>
            <a:off x="3870139" y="827577"/>
            <a:ext cx="818536" cy="208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883"/>
          <a:stretch/>
        </p:blipFill>
        <p:spPr>
          <a:xfrm>
            <a:off x="5870344" y="4374453"/>
            <a:ext cx="2884215" cy="160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04"/>
          <a:stretch/>
        </p:blipFill>
        <p:spPr>
          <a:xfrm>
            <a:off x="5875867" y="827577"/>
            <a:ext cx="2878692" cy="1526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106" y="2398715"/>
            <a:ext cx="2884215" cy="1930756"/>
          </a:xfrm>
          <a:prstGeom prst="rect">
            <a:avLst/>
          </a:prstGeom>
        </p:spPr>
      </p:pic>
      <p:cxnSp>
        <p:nvCxnSpPr>
          <p:cNvPr id="11" name="Straight Connector 10"/>
          <p:cNvCxnSpPr>
            <a:endCxn id="7" idx="1"/>
          </p:cNvCxnSpPr>
          <p:nvPr/>
        </p:nvCxnSpPr>
        <p:spPr>
          <a:xfrm flipV="1">
            <a:off x="3870139" y="1590655"/>
            <a:ext cx="2005728" cy="12192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8" idx="1"/>
          </p:cNvCxnSpPr>
          <p:nvPr/>
        </p:nvCxnSpPr>
        <p:spPr>
          <a:xfrm flipV="1">
            <a:off x="3870139" y="3364093"/>
            <a:ext cx="2002967" cy="1601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43300" y="4078468"/>
            <a:ext cx="2342603" cy="10667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706027" y="1503588"/>
            <a:ext cx="565315" cy="234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1463" indent="-2714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1338" indent="-2698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635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4738" indent="-2698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200" dirty="0" smtClean="0"/>
              <a:t>12%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706027" y="1282351"/>
            <a:ext cx="565315" cy="234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1463" indent="-2714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1338" indent="-2698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635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4738" indent="-2698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200" dirty="0" smtClean="0"/>
              <a:t>88%</a:t>
            </a:r>
          </a:p>
        </p:txBody>
      </p:sp>
    </p:spTree>
    <p:extLst>
      <p:ext uri="{BB962C8B-B14F-4D97-AF65-F5344CB8AC3E}">
        <p14:creationId xmlns:p14="http://schemas.microsoft.com/office/powerpoint/2010/main" val="32960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437291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Affordability</a:t>
            </a:r>
            <a:endParaRPr lang="en-AU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4996" y="1173019"/>
            <a:ext cx="4342729" cy="3056081"/>
          </a:xfrm>
        </p:spPr>
        <p:txBody>
          <a:bodyPr>
            <a:noAutofit/>
          </a:bodyPr>
          <a:lstStyle/>
          <a:p>
            <a:r>
              <a:rPr lang="en-AU" sz="2000" dirty="0" smtClean="0"/>
              <a:t>$230,000 median lot price June 15-June 16</a:t>
            </a:r>
          </a:p>
          <a:p>
            <a:r>
              <a:rPr lang="en-AU" sz="2000" dirty="0" smtClean="0"/>
              <a:t>Recent Sales:</a:t>
            </a:r>
          </a:p>
          <a:p>
            <a:pPr lvl="1">
              <a:spcAft>
                <a:spcPts val="600"/>
              </a:spcAft>
              <a:buSzPct val="50000"/>
              <a:buFont typeface="Arial" panose="020B0604020202020204" pitchFamily="34" charset="0"/>
              <a:buChar char="–"/>
            </a:pPr>
            <a:r>
              <a:rPr lang="en-AU" sz="1600" dirty="0"/>
              <a:t>$132,000 for 268m2</a:t>
            </a:r>
          </a:p>
          <a:p>
            <a:pPr lvl="1">
              <a:spcAft>
                <a:spcPts val="600"/>
              </a:spcAft>
              <a:buSzPct val="50000"/>
              <a:buFont typeface="Arial" panose="020B0604020202020204" pitchFamily="34" charset="0"/>
              <a:buChar char="–"/>
            </a:pPr>
            <a:r>
              <a:rPr lang="en-AU" sz="1600" dirty="0"/>
              <a:t>$193,000 for 336m2</a:t>
            </a:r>
          </a:p>
          <a:p>
            <a:pPr lvl="1">
              <a:spcAft>
                <a:spcPts val="600"/>
              </a:spcAft>
              <a:buSzPct val="50000"/>
              <a:buFont typeface="Arial" panose="020B0604020202020204" pitchFamily="34" charset="0"/>
              <a:buChar char="–"/>
            </a:pPr>
            <a:r>
              <a:rPr lang="en-AU" sz="1600" dirty="0"/>
              <a:t>$245,000 for </a:t>
            </a:r>
            <a:r>
              <a:rPr lang="en-AU" sz="1600" dirty="0" smtClean="0"/>
              <a:t>448m2</a:t>
            </a:r>
          </a:p>
          <a:p>
            <a:pPr marL="271463" lvl="1" indent="0">
              <a:spcAft>
                <a:spcPts val="600"/>
              </a:spcAft>
              <a:buSzPct val="50000"/>
              <a:buNone/>
            </a:pPr>
            <a:endParaRPr lang="en-AU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8" r="711" b="20287"/>
          <a:stretch/>
        </p:blipFill>
        <p:spPr>
          <a:xfrm>
            <a:off x="4780755" y="4055377"/>
            <a:ext cx="3979126" cy="1631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168" y="1173019"/>
            <a:ext cx="3992713" cy="2672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596" t="22581" r="72823" b="25548"/>
          <a:stretch/>
        </p:blipFill>
        <p:spPr>
          <a:xfrm>
            <a:off x="451854" y="3370359"/>
            <a:ext cx="3573411" cy="25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1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437291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Affordability - Dwellings</a:t>
            </a:r>
            <a:endParaRPr lang="en-AU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1654072"/>
              </p:ext>
            </p:extLst>
          </p:nvPr>
        </p:nvGraphicFramePr>
        <p:xfrm>
          <a:off x="338136" y="2238375"/>
          <a:ext cx="6367463" cy="418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38136" y="984791"/>
            <a:ext cx="6662739" cy="794385"/>
          </a:xfrm>
        </p:spPr>
        <p:txBody>
          <a:bodyPr>
            <a:noAutofit/>
          </a:bodyPr>
          <a:lstStyle/>
          <a:p>
            <a:r>
              <a:rPr lang="en-AU" sz="2000" dirty="0" smtClean="0"/>
              <a:t>$205,000 median dwelling cost @ average 201m2</a:t>
            </a:r>
          </a:p>
          <a:p>
            <a:r>
              <a:rPr lang="en-AU" sz="2000" dirty="0" smtClean="0"/>
              <a:t>Overall around $435,000 as median house and land with a range of ‘price points’.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407775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940800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The Cranbourne East  PSP Assessment Project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50" y="2029913"/>
            <a:ext cx="3216275" cy="4351338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AU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“The </a:t>
            </a:r>
            <a:r>
              <a:rPr lang="en-AU" sz="1800" i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best laid plans of mice and men often go </a:t>
            </a:r>
            <a:r>
              <a:rPr lang="en-AU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awry”.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AU" sz="18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 </a:t>
            </a:r>
            <a:endParaRPr lang="en-AU" sz="1800" i="1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18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Robert </a:t>
            </a:r>
            <a:r>
              <a:rPr lang="en-A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Burns</a:t>
            </a:r>
          </a:p>
          <a:p>
            <a:pPr marL="0" indent="0">
              <a:buNone/>
            </a:pPr>
            <a:endParaRPr lang="en-AU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AU" sz="20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2000" dirty="0"/>
              <a:t>So How Did We </a:t>
            </a:r>
            <a:r>
              <a:rPr lang="en-AU" sz="2000" dirty="0" smtClean="0"/>
              <a:t>go…</a:t>
            </a:r>
            <a:endParaRPr lang="en-AU" sz="2000" dirty="0"/>
          </a:p>
          <a:p>
            <a:pPr marL="0" indent="0">
              <a:spcAft>
                <a:spcPts val="0"/>
              </a:spcAft>
              <a:buNone/>
            </a:pPr>
            <a:endParaRPr lang="en-AU" sz="2800" dirty="0" smtClean="0"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AU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AU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663" y="1530143"/>
            <a:ext cx="5514137" cy="38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8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/>
          <a:stretch/>
        </p:blipFill>
        <p:spPr>
          <a:xfrm>
            <a:off x="-16933" y="0"/>
            <a:ext cx="9160933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30918" y="365126"/>
            <a:ext cx="6909090" cy="775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‘Institutional’ Stakeholder Survey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07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437291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Stakeholder Survey</a:t>
            </a:r>
            <a:endParaRPr lang="en-AU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048" t="29290" r="75995" b="32775"/>
          <a:stretch/>
        </p:blipFill>
        <p:spPr>
          <a:xfrm>
            <a:off x="3794568" y="2816389"/>
            <a:ext cx="4892231" cy="3229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355" t="17677" r="73468" b="30968"/>
          <a:stretch/>
        </p:blipFill>
        <p:spPr>
          <a:xfrm>
            <a:off x="103845" y="1070516"/>
            <a:ext cx="4471877" cy="323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0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437291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Themes of Questions</a:t>
            </a:r>
            <a:endParaRPr lang="en-AU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767594"/>
              </p:ext>
            </p:extLst>
          </p:nvPr>
        </p:nvGraphicFramePr>
        <p:xfrm>
          <a:off x="410936" y="1037945"/>
          <a:ext cx="4564111" cy="527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Document" r:id="rId4" imgW="5570962" imgH="6441295" progId="Word.Document.12">
                  <p:embed/>
                </p:oleObj>
              </mc:Choice>
              <mc:Fallback>
                <p:oleObj name="Document" r:id="rId4" imgW="5570962" imgH="64412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0936" y="1037945"/>
                        <a:ext cx="4564111" cy="5278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169702"/>
              </p:ext>
            </p:extLst>
          </p:nvPr>
        </p:nvGraphicFramePr>
        <p:xfrm>
          <a:off x="4861045" y="1070516"/>
          <a:ext cx="4435355" cy="4238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Document" r:id="rId6" imgW="5570962" imgH="5322117" progId="Word.Document.12">
                  <p:embed/>
                </p:oleObj>
              </mc:Choice>
              <mc:Fallback>
                <p:oleObj name="Document" r:id="rId6" imgW="5570962" imgH="532211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61045" y="1070516"/>
                        <a:ext cx="4435355" cy="4238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564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437291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Key Themes of Outcomes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612" t="-393" r="18455" b="23220"/>
          <a:stretch/>
        </p:blipFill>
        <p:spPr>
          <a:xfrm>
            <a:off x="203200" y="952500"/>
            <a:ext cx="6114727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3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0"/>
          <a:stretch/>
        </p:blipFill>
        <p:spPr>
          <a:xfrm>
            <a:off x="-9525" y="0"/>
            <a:ext cx="9153526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90553" y="5536139"/>
            <a:ext cx="5166387" cy="775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Community Survey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9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Background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166" y="1138795"/>
            <a:ext cx="4220634" cy="43513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375 Households constituting 1068 Individuals completed surveys.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Drop-off &amp; Pick Up Methodology.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Undertaken over two weeks.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All estates surveyed except </a:t>
            </a:r>
            <a:r>
              <a:rPr lang="en-AU" sz="2000" dirty="0" err="1" smtClean="0"/>
              <a:t>Selandra</a:t>
            </a:r>
            <a:r>
              <a:rPr lang="en-AU" sz="2000" dirty="0" smtClean="0"/>
              <a:t> Rise retirement village.</a:t>
            </a:r>
            <a:endParaRPr lang="en-AU" sz="2000" dirty="0"/>
          </a:p>
          <a:p>
            <a:endParaRPr lang="en-AU" sz="2000" dirty="0" smtClean="0"/>
          </a:p>
          <a:p>
            <a:endParaRPr lang="en-AU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8004">
            <a:off x="4904769" y="1254289"/>
            <a:ext cx="3123648" cy="44002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069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Socio-Economics – Some Interesting Findings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1" y="1070516"/>
            <a:ext cx="4474301" cy="49323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49% Born overseas.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Median age = 32.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25.1% employed respondents (over 15yoa) are professionals.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40.2% work in the south east region of Melbourne.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Median annual income of all respondents = $39,717.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Median Household income $90,288.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83% of respondents said they regularly visited Shopping on Clyde and </a:t>
            </a:r>
            <a:r>
              <a:rPr lang="en-AU" sz="2000" dirty="0" err="1" smtClean="0"/>
              <a:t>Selandra</a:t>
            </a:r>
            <a:r>
              <a:rPr lang="en-AU" sz="2000" dirty="0" smtClean="0"/>
              <a:t> Rise Town Centres for everyday household needs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</a:pPr>
            <a:endParaRPr lang="en-AU" sz="2000" dirty="0"/>
          </a:p>
          <a:p>
            <a:endParaRPr lang="en-AU" sz="2000" dirty="0"/>
          </a:p>
          <a:p>
            <a:endParaRPr lang="en-AU" sz="2000" dirty="0" smtClean="0"/>
          </a:p>
          <a:p>
            <a:endParaRPr lang="en-AU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448" y="1375316"/>
            <a:ext cx="3774016" cy="415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Community Satisfaction - importance</a:t>
            </a:r>
            <a:endParaRPr lang="en-AU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0568" y="1244864"/>
            <a:ext cx="4415365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AU" sz="2000" dirty="0" smtClean="0"/>
              <a:t>Overall 91.5% of respondents are very satisfied or neutral to somewhat satisfied with how living in the precinct met expectations.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AU" sz="2000" dirty="0" smtClean="0"/>
              <a:t>However community had concerns with: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50000"/>
              <a:buFont typeface="Arial" panose="020B0604020202020204" pitchFamily="34" charset="0"/>
              <a:buChar char="–"/>
            </a:pPr>
            <a:r>
              <a:rPr lang="en-AU" sz="1600" dirty="0"/>
              <a:t>Public Transport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50000"/>
              <a:buFont typeface="Arial" panose="020B0604020202020204" pitchFamily="34" charset="0"/>
              <a:buChar char="–"/>
            </a:pPr>
            <a:r>
              <a:rPr lang="en-AU" sz="1600" dirty="0"/>
              <a:t>Road congestion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50000"/>
              <a:buFont typeface="Arial" panose="020B0604020202020204" pitchFamily="34" charset="0"/>
              <a:buChar char="–"/>
            </a:pPr>
            <a:r>
              <a:rPr lang="en-AU" sz="1600" dirty="0"/>
              <a:t>Connectivity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50000"/>
              <a:buFont typeface="Arial" panose="020B0604020202020204" pitchFamily="34" charset="0"/>
              <a:buChar char="–"/>
            </a:pPr>
            <a:r>
              <a:rPr lang="en-AU" sz="1600" dirty="0"/>
              <a:t>Public safety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50000"/>
              <a:buFont typeface="Arial" panose="020B0604020202020204" pitchFamily="34" charset="0"/>
              <a:buChar char="–"/>
            </a:pPr>
            <a:r>
              <a:rPr lang="en-AU" sz="1600" dirty="0"/>
              <a:t>Jobs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</a:pPr>
            <a:endParaRPr lang="en-AU" sz="2000" dirty="0" smtClean="0"/>
          </a:p>
          <a:p>
            <a:endParaRPr lang="en-AU" sz="2000" dirty="0"/>
          </a:p>
          <a:p>
            <a:endParaRPr lang="en-AU" sz="2000" dirty="0" smtClean="0"/>
          </a:p>
          <a:p>
            <a:endParaRPr lang="en-AU" sz="2000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7" b="4391"/>
          <a:stretch/>
        </p:blipFill>
        <p:spPr>
          <a:xfrm>
            <a:off x="5256035" y="1346199"/>
            <a:ext cx="3490206" cy="450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Community Satisfaction - importance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37" y="968915"/>
            <a:ext cx="7181011" cy="549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4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Some Conclusions and Learnings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070516"/>
            <a:ext cx="4246033" cy="52921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Transport connectivity an issue as part of development phasing.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Jobs, Jobs, Jobs.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Road congestion, public transport and commuting is a challenge.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More focus on trees and greening needed.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Further investigation of safety issue…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Dwelling / street interface and private landscaping variable.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Need </a:t>
            </a:r>
            <a:r>
              <a:rPr lang="en-AU" sz="2000" dirty="0"/>
              <a:t>to keep an eye on PSP </a:t>
            </a:r>
            <a:r>
              <a:rPr lang="en-AU" sz="2000" dirty="0" smtClean="0"/>
              <a:t>complexity.</a:t>
            </a:r>
            <a:endParaRPr lang="en-AU" sz="1800" dirty="0"/>
          </a:p>
          <a:p>
            <a:endParaRPr lang="en-AU" sz="1800" dirty="0" smtClean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0926"/>
          <a:stretch/>
        </p:blipFill>
        <p:spPr>
          <a:xfrm>
            <a:off x="5079429" y="1197516"/>
            <a:ext cx="3574074" cy="314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437291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A Little Bit of Background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904" y="895345"/>
            <a:ext cx="4944171" cy="50299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Approved May 2010.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Around 6,500 Projected Dwellings.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1</a:t>
            </a:r>
            <a:r>
              <a:rPr lang="en-AU" sz="2000" baseline="30000" dirty="0" smtClean="0"/>
              <a:t>st</a:t>
            </a:r>
            <a:r>
              <a:rPr lang="en-AU" sz="2000" dirty="0" smtClean="0"/>
              <a:t> with GAA as Planning Authority.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PSP guidelines Principles applied.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Number of S96 (A) parallel subdivision permits.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2000" dirty="0"/>
              <a:t>M</a:t>
            </a:r>
            <a:r>
              <a:rPr lang="en-AU" sz="2000" dirty="0" smtClean="0"/>
              <a:t>andated recycled water.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Catalyst Developers.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SzPct val="50000"/>
              <a:buFont typeface="Arial" panose="020B0604020202020204" pitchFamily="34" charset="0"/>
              <a:buChar char="–"/>
            </a:pPr>
            <a:r>
              <a:rPr lang="en-AU" sz="1600" dirty="0" smtClean="0"/>
              <a:t>Stockland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SzPct val="50000"/>
              <a:buFont typeface="Arial" panose="020B0604020202020204" pitchFamily="34" charset="0"/>
              <a:buChar char="–"/>
            </a:pPr>
            <a:r>
              <a:rPr lang="en-AU" sz="1600" dirty="0" err="1" smtClean="0"/>
              <a:t>Peet</a:t>
            </a:r>
            <a:r>
              <a:rPr lang="en-AU" sz="1600" dirty="0" smtClean="0"/>
              <a:t>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SzPct val="50000"/>
              <a:buFont typeface="Arial" panose="020B0604020202020204" pitchFamily="34" charset="0"/>
              <a:buChar char="–"/>
            </a:pPr>
            <a:r>
              <a:rPr lang="en-AU" sz="1600" dirty="0" smtClean="0"/>
              <a:t>Villawood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SzPct val="50000"/>
              <a:buFont typeface="Arial" panose="020B0604020202020204" pitchFamily="34" charset="0"/>
              <a:buChar char="–"/>
            </a:pPr>
            <a:r>
              <a:rPr lang="en-AU" sz="1600" dirty="0" smtClean="0"/>
              <a:t>GEO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SzPct val="50000"/>
              <a:buFont typeface="Arial" panose="020B0604020202020204" pitchFamily="34" charset="0"/>
              <a:buChar char="–"/>
            </a:pPr>
            <a:r>
              <a:rPr lang="en-AU" sz="1600" dirty="0" smtClean="0"/>
              <a:t>Devine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SzPct val="50000"/>
              <a:buFont typeface="Arial" panose="020B0604020202020204" pitchFamily="34" charset="0"/>
              <a:buChar char="–"/>
            </a:pPr>
            <a:r>
              <a:rPr lang="en-AU" sz="1600" dirty="0" smtClean="0"/>
              <a:t>Blue Hills Retirement</a:t>
            </a:r>
          </a:p>
          <a:p>
            <a:pPr marL="0" indent="0">
              <a:buNone/>
            </a:pPr>
            <a:endParaRPr lang="en-AU" sz="2000" dirty="0" smtClean="0"/>
          </a:p>
          <a:p>
            <a:pPr marL="0" indent="0">
              <a:buNone/>
            </a:pPr>
            <a:endParaRPr lang="en-AU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3676" y="1840632"/>
            <a:ext cx="4897823" cy="326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4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Some Conclusions and Learnings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070516"/>
            <a:ext cx="4051299" cy="52921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There </a:t>
            </a:r>
            <a:r>
              <a:rPr lang="en-AU" sz="2000" dirty="0"/>
              <a:t>is a sense of community and place </a:t>
            </a:r>
            <a:r>
              <a:rPr lang="en-AU" sz="2000" dirty="0" smtClean="0"/>
              <a:t>emerging.</a:t>
            </a:r>
            <a:endParaRPr lang="en-AU" sz="2000" dirty="0"/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/>
              <a:t>Yield </a:t>
            </a:r>
            <a:r>
              <a:rPr lang="en-AU" sz="2000" dirty="0" smtClean="0"/>
              <a:t>/ diversity </a:t>
            </a:r>
            <a:r>
              <a:rPr lang="en-AU" sz="2000" dirty="0"/>
              <a:t>has exceeded </a:t>
            </a:r>
            <a:r>
              <a:rPr lang="en-AU" sz="2000" dirty="0" smtClean="0"/>
              <a:t>expectations – still plenty to do.</a:t>
            </a:r>
            <a:endParaRPr lang="en-AU" sz="2000" dirty="0"/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/>
              <a:t>Focus on </a:t>
            </a:r>
            <a:r>
              <a:rPr lang="en-AU" sz="2000" dirty="0" smtClean="0"/>
              <a:t>timely / transitional community </a:t>
            </a:r>
            <a:r>
              <a:rPr lang="en-AU" sz="2000" dirty="0"/>
              <a:t>facilities </a:t>
            </a:r>
            <a:r>
              <a:rPr lang="en-AU" sz="2000" dirty="0" smtClean="0"/>
              <a:t>makes </a:t>
            </a:r>
            <a:r>
              <a:rPr lang="en-AU" sz="2000" dirty="0"/>
              <a:t>a difference.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/>
              <a:t>Local Town centres are working, being used and are important</a:t>
            </a:r>
            <a:r>
              <a:rPr lang="en-AU" sz="2000" dirty="0" smtClean="0"/>
              <a:t>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/>
              <a:t>The Urban structure and principles which underlie it are sound </a:t>
            </a:r>
            <a:r>
              <a:rPr lang="en-AU" sz="2000" dirty="0" smtClean="0"/>
              <a:t>– it works.</a:t>
            </a:r>
            <a:endParaRPr lang="en-AU" sz="2000" dirty="0"/>
          </a:p>
          <a:p>
            <a:endParaRPr lang="en-AU" sz="1800" dirty="0"/>
          </a:p>
          <a:p>
            <a:endParaRPr lang="en-AU" sz="1800" dirty="0" smtClean="0"/>
          </a:p>
          <a:p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4737099" y="1131421"/>
            <a:ext cx="3856774" cy="4912540"/>
          </a:xfrm>
          <a:prstGeom prst="rect">
            <a:avLst/>
          </a:prstGeom>
          <a:blipFill dpi="0" rotWithShape="1">
            <a:blip r:embed="rId3"/>
            <a:srcRect/>
            <a:stretch>
              <a:fillRect l="-710" t="-2252" r="-2080" b="-2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38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/>
          <a:stretch/>
        </p:blipFill>
        <p:spPr>
          <a:xfrm>
            <a:off x="-19050" y="0"/>
            <a:ext cx="916305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90553" y="5536139"/>
            <a:ext cx="5166387" cy="775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Bef>
                <a:spcPct val="0"/>
              </a:spcBef>
              <a:defRPr/>
            </a:pPr>
            <a:r>
              <a:rPr lang="en-AU" sz="3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Thank You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02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437291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All About Learnings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768" y="1147261"/>
            <a:ext cx="4162424" cy="43513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 smtClean="0"/>
              <a:t>What </a:t>
            </a:r>
            <a:r>
              <a:rPr lang="en-AU" sz="2000" dirty="0"/>
              <a:t>has worked.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/>
              <a:t>What has not worked.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/>
              <a:t>What planning Improvements </a:t>
            </a:r>
            <a:r>
              <a:rPr lang="en-AU" sz="2000" dirty="0" smtClean="0"/>
              <a:t>would make a difference.</a:t>
            </a:r>
            <a:endParaRPr lang="en-AU" sz="2000" dirty="0"/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sz="2000" dirty="0"/>
              <a:t>What Implementation Improvements could be made. </a:t>
            </a:r>
            <a:endParaRPr lang="en-AU" sz="2000" dirty="0" smtClean="0"/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" b="4245"/>
          <a:stretch/>
        </p:blipFill>
        <p:spPr bwMode="auto">
          <a:xfrm>
            <a:off x="4743450" y="1070516"/>
            <a:ext cx="3830003" cy="4924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9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437291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3 Key Work-Streams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977928"/>
            <a:ext cx="5010149" cy="4351338"/>
          </a:xfrm>
        </p:spPr>
        <p:txBody>
          <a:bodyPr>
            <a:noAutofit/>
          </a:bodyPr>
          <a:lstStyle/>
          <a:p>
            <a:r>
              <a:rPr lang="en-AU" sz="2000" dirty="0" smtClean="0"/>
              <a:t>Data </a:t>
            </a:r>
            <a:r>
              <a:rPr lang="en-AU" sz="2000" dirty="0"/>
              <a:t>and </a:t>
            </a:r>
            <a:r>
              <a:rPr lang="en-AU" sz="2000" dirty="0" smtClean="0"/>
              <a:t>Mapping &amp; Site Observations.</a:t>
            </a:r>
          </a:p>
          <a:p>
            <a:pPr lvl="1">
              <a:spcAft>
                <a:spcPts val="600"/>
              </a:spcAft>
              <a:buSzPct val="50000"/>
              <a:buFont typeface="Arial" panose="020B0604020202020204" pitchFamily="34" charset="0"/>
              <a:buChar char="–"/>
            </a:pPr>
            <a:r>
              <a:rPr lang="en-AU" sz="1600" dirty="0"/>
              <a:t>Urban </a:t>
            </a:r>
            <a:r>
              <a:rPr lang="en-AU" sz="1600" dirty="0" smtClean="0"/>
              <a:t>structure.</a:t>
            </a:r>
            <a:endParaRPr lang="en-AU" sz="1600" dirty="0"/>
          </a:p>
          <a:p>
            <a:pPr lvl="1">
              <a:spcAft>
                <a:spcPts val="600"/>
              </a:spcAft>
              <a:buSzPct val="50000"/>
              <a:buFont typeface="Arial" panose="020B0604020202020204" pitchFamily="34" charset="0"/>
              <a:buChar char="–"/>
            </a:pPr>
            <a:r>
              <a:rPr lang="en-AU" sz="1600" dirty="0"/>
              <a:t>Lot and housing </a:t>
            </a:r>
            <a:r>
              <a:rPr lang="en-AU" sz="1600" dirty="0" smtClean="0"/>
              <a:t>types.</a:t>
            </a:r>
            <a:endParaRPr lang="en-AU" sz="1600" dirty="0"/>
          </a:p>
          <a:p>
            <a:pPr lvl="1">
              <a:spcAft>
                <a:spcPts val="600"/>
              </a:spcAft>
              <a:buSzPct val="50000"/>
              <a:buFont typeface="Arial" panose="020B0604020202020204" pitchFamily="34" charset="0"/>
              <a:buChar char="–"/>
            </a:pPr>
            <a:r>
              <a:rPr lang="en-AU" sz="1600" dirty="0" smtClean="0"/>
              <a:t>Socio-economics.</a:t>
            </a:r>
            <a:endParaRPr lang="en-AU" sz="1600" dirty="0"/>
          </a:p>
          <a:p>
            <a:r>
              <a:rPr lang="en-AU" sz="2000" dirty="0" smtClean="0"/>
              <a:t>Survey of views and observations of </a:t>
            </a:r>
            <a:r>
              <a:rPr lang="en-AU" sz="2000" dirty="0"/>
              <a:t>‘Institutional Stakeholders</a:t>
            </a:r>
            <a:r>
              <a:rPr lang="en-AU" sz="2000" dirty="0" smtClean="0"/>
              <a:t>’.</a:t>
            </a:r>
          </a:p>
          <a:p>
            <a:pPr lvl="1">
              <a:spcAft>
                <a:spcPts val="600"/>
              </a:spcAft>
              <a:buSzPct val="50000"/>
              <a:buFont typeface="Arial" panose="020B0604020202020204" pitchFamily="34" charset="0"/>
              <a:buChar char="–"/>
            </a:pPr>
            <a:r>
              <a:rPr lang="en-AU" sz="1600" dirty="0" smtClean="0"/>
              <a:t>Developers.</a:t>
            </a:r>
            <a:endParaRPr lang="en-AU" sz="1600" dirty="0"/>
          </a:p>
          <a:p>
            <a:pPr lvl="1">
              <a:spcAft>
                <a:spcPts val="600"/>
              </a:spcAft>
              <a:buSzPct val="50000"/>
              <a:buFont typeface="Arial" panose="020B0604020202020204" pitchFamily="34" charset="0"/>
              <a:buChar char="–"/>
            </a:pPr>
            <a:r>
              <a:rPr lang="en-AU" sz="1600" dirty="0"/>
              <a:t>State agencies (inclusive of VPA</a:t>
            </a:r>
            <a:r>
              <a:rPr lang="en-AU" sz="1600" dirty="0" smtClean="0"/>
              <a:t>).</a:t>
            </a:r>
            <a:endParaRPr lang="en-AU" sz="1600" dirty="0"/>
          </a:p>
          <a:p>
            <a:pPr lvl="1">
              <a:spcAft>
                <a:spcPts val="600"/>
              </a:spcAft>
              <a:buSzPct val="50000"/>
              <a:buFont typeface="Arial" panose="020B0604020202020204" pitchFamily="34" charset="0"/>
              <a:buChar char="–"/>
            </a:pPr>
            <a:r>
              <a:rPr lang="en-AU" sz="1600" dirty="0" smtClean="0"/>
              <a:t>Council.</a:t>
            </a:r>
            <a:endParaRPr lang="en-AU" sz="1600" dirty="0"/>
          </a:p>
          <a:p>
            <a:r>
              <a:rPr lang="en-AU" sz="2000" dirty="0" smtClean="0"/>
              <a:t>Survey </a:t>
            </a:r>
            <a:r>
              <a:rPr lang="en-AU" sz="2000" dirty="0"/>
              <a:t>of </a:t>
            </a:r>
            <a:r>
              <a:rPr lang="en-AU" sz="2000" dirty="0" smtClean="0"/>
              <a:t>Community.</a:t>
            </a:r>
          </a:p>
          <a:p>
            <a:pPr lvl="1">
              <a:spcAft>
                <a:spcPts val="600"/>
              </a:spcAft>
              <a:buSzPct val="50000"/>
              <a:buFont typeface="Arial" panose="020B0604020202020204" pitchFamily="34" charset="0"/>
              <a:buChar char="–"/>
            </a:pPr>
            <a:r>
              <a:rPr lang="en-AU" sz="1600" dirty="0"/>
              <a:t>Demographics / </a:t>
            </a:r>
            <a:r>
              <a:rPr lang="en-AU" sz="1600" dirty="0" smtClean="0"/>
              <a:t>socio-economics.</a:t>
            </a:r>
          </a:p>
          <a:p>
            <a:pPr lvl="1">
              <a:spcAft>
                <a:spcPts val="600"/>
              </a:spcAft>
              <a:buSzPct val="50000"/>
              <a:buFont typeface="Arial" panose="020B0604020202020204" pitchFamily="34" charset="0"/>
              <a:buChar char="–"/>
            </a:pPr>
            <a:r>
              <a:rPr lang="en-AU" sz="1600" dirty="0" smtClean="0"/>
              <a:t>Education.</a:t>
            </a:r>
          </a:p>
          <a:p>
            <a:pPr lvl="1">
              <a:spcAft>
                <a:spcPts val="600"/>
              </a:spcAft>
              <a:buSzPct val="50000"/>
              <a:buFont typeface="Arial" panose="020B0604020202020204" pitchFamily="34" charset="0"/>
              <a:buChar char="–"/>
            </a:pPr>
            <a:r>
              <a:rPr lang="en-AU" sz="1600" dirty="0" smtClean="0"/>
              <a:t>Transport.</a:t>
            </a:r>
          </a:p>
          <a:p>
            <a:pPr lvl="1">
              <a:spcAft>
                <a:spcPts val="600"/>
              </a:spcAft>
              <a:buSzPct val="50000"/>
              <a:buFont typeface="Arial" panose="020B0604020202020204" pitchFamily="34" charset="0"/>
              <a:buChar char="–"/>
            </a:pPr>
            <a:r>
              <a:rPr lang="en-AU" sz="1600" dirty="0" smtClean="0"/>
              <a:t>Housing Community.</a:t>
            </a:r>
          </a:p>
          <a:p>
            <a:pPr lvl="1">
              <a:spcAft>
                <a:spcPts val="600"/>
              </a:spcAft>
              <a:buSzPct val="50000"/>
              <a:buFont typeface="Arial" panose="020B0604020202020204" pitchFamily="34" charset="0"/>
              <a:buChar char="–"/>
            </a:pPr>
            <a:r>
              <a:rPr lang="en-AU" sz="1600" dirty="0" smtClean="0"/>
              <a:t>Retail / shopping habits.</a:t>
            </a:r>
            <a:endParaRPr lang="en-AU" sz="1600" dirty="0"/>
          </a:p>
          <a:p>
            <a:pPr lvl="1">
              <a:spcAft>
                <a:spcPts val="600"/>
              </a:spcAft>
              <a:buSzPct val="50000"/>
              <a:buFont typeface="Arial" panose="020B0604020202020204" pitchFamily="34" charset="0"/>
              <a:buChar char="–"/>
            </a:pPr>
            <a:endParaRPr lang="en-AU" sz="1600" dirty="0"/>
          </a:p>
        </p:txBody>
      </p:sp>
      <p:sp>
        <p:nvSpPr>
          <p:cNvPr id="8" name="Freeform 7"/>
          <p:cNvSpPr/>
          <p:nvPr/>
        </p:nvSpPr>
        <p:spPr>
          <a:xfrm rot="10800000" flipH="1">
            <a:off x="254000" y="2197097"/>
            <a:ext cx="368300" cy="2393953"/>
          </a:xfrm>
          <a:custGeom>
            <a:avLst/>
            <a:gdLst>
              <a:gd name="connsiteX0" fmla="*/ 317500 w 317500"/>
              <a:gd name="connsiteY0" fmla="*/ 2679700 h 2679700"/>
              <a:gd name="connsiteX1" fmla="*/ 0 w 317500"/>
              <a:gd name="connsiteY1" fmla="*/ 2667000 h 2679700"/>
              <a:gd name="connsiteX2" fmla="*/ 12700 w 317500"/>
              <a:gd name="connsiteY2" fmla="*/ 0 h 2679700"/>
              <a:gd name="connsiteX3" fmla="*/ 304800 w 317500"/>
              <a:gd name="connsiteY3" fmla="*/ 0 h 2679700"/>
              <a:gd name="connsiteX4" fmla="*/ 292100 w 317500"/>
              <a:gd name="connsiteY4" fmla="*/ 0 h 2679700"/>
              <a:gd name="connsiteX0" fmla="*/ 326652 w 326652"/>
              <a:gd name="connsiteY0" fmla="*/ 2679700 h 2679700"/>
              <a:gd name="connsiteX1" fmla="*/ 9152 w 326652"/>
              <a:gd name="connsiteY1" fmla="*/ 2667000 h 2679700"/>
              <a:gd name="connsiteX2" fmla="*/ 685 w 326652"/>
              <a:gd name="connsiteY2" fmla="*/ 0 h 2679700"/>
              <a:gd name="connsiteX3" fmla="*/ 313952 w 326652"/>
              <a:gd name="connsiteY3" fmla="*/ 0 h 2679700"/>
              <a:gd name="connsiteX4" fmla="*/ 301252 w 326652"/>
              <a:gd name="connsiteY4" fmla="*/ 0 h 2679700"/>
              <a:gd name="connsiteX0" fmla="*/ 317500 w 317500"/>
              <a:gd name="connsiteY0" fmla="*/ 2679700 h 2679700"/>
              <a:gd name="connsiteX1" fmla="*/ 0 w 317500"/>
              <a:gd name="connsiteY1" fmla="*/ 2667000 h 2679700"/>
              <a:gd name="connsiteX2" fmla="*/ 2116 w 317500"/>
              <a:gd name="connsiteY2" fmla="*/ 0 h 2679700"/>
              <a:gd name="connsiteX3" fmla="*/ 304800 w 317500"/>
              <a:gd name="connsiteY3" fmla="*/ 0 h 2679700"/>
              <a:gd name="connsiteX4" fmla="*/ 292100 w 317500"/>
              <a:gd name="connsiteY4" fmla="*/ 0 h 2679700"/>
              <a:gd name="connsiteX0" fmla="*/ 338667 w 338667"/>
              <a:gd name="connsiteY0" fmla="*/ 2641780 h 2667000"/>
              <a:gd name="connsiteX1" fmla="*/ 0 w 338667"/>
              <a:gd name="connsiteY1" fmla="*/ 2667000 h 2667000"/>
              <a:gd name="connsiteX2" fmla="*/ 2116 w 338667"/>
              <a:gd name="connsiteY2" fmla="*/ 0 h 2667000"/>
              <a:gd name="connsiteX3" fmla="*/ 304800 w 338667"/>
              <a:gd name="connsiteY3" fmla="*/ 0 h 2667000"/>
              <a:gd name="connsiteX4" fmla="*/ 292100 w 338667"/>
              <a:gd name="connsiteY4" fmla="*/ 0 h 2667000"/>
              <a:gd name="connsiteX0" fmla="*/ 338667 w 338667"/>
              <a:gd name="connsiteY0" fmla="*/ 2679701 h 2679701"/>
              <a:gd name="connsiteX1" fmla="*/ 0 w 338667"/>
              <a:gd name="connsiteY1" fmla="*/ 2667000 h 2679701"/>
              <a:gd name="connsiteX2" fmla="*/ 2116 w 338667"/>
              <a:gd name="connsiteY2" fmla="*/ 0 h 2679701"/>
              <a:gd name="connsiteX3" fmla="*/ 304800 w 338667"/>
              <a:gd name="connsiteY3" fmla="*/ 0 h 2679701"/>
              <a:gd name="connsiteX4" fmla="*/ 292100 w 338667"/>
              <a:gd name="connsiteY4" fmla="*/ 0 h 2679701"/>
              <a:gd name="connsiteX0" fmla="*/ 306917 w 306917"/>
              <a:gd name="connsiteY0" fmla="*/ 2667061 h 2667061"/>
              <a:gd name="connsiteX1" fmla="*/ 0 w 306917"/>
              <a:gd name="connsiteY1" fmla="*/ 2667000 h 2667061"/>
              <a:gd name="connsiteX2" fmla="*/ 2116 w 306917"/>
              <a:gd name="connsiteY2" fmla="*/ 0 h 2667061"/>
              <a:gd name="connsiteX3" fmla="*/ 304800 w 306917"/>
              <a:gd name="connsiteY3" fmla="*/ 0 h 2667061"/>
              <a:gd name="connsiteX4" fmla="*/ 292100 w 306917"/>
              <a:gd name="connsiteY4" fmla="*/ 0 h 266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917" h="2667061">
                <a:moveTo>
                  <a:pt x="306917" y="2667061"/>
                </a:moveTo>
                <a:lnTo>
                  <a:pt x="0" y="2667000"/>
                </a:lnTo>
                <a:cubicBezTo>
                  <a:pt x="4233" y="1778000"/>
                  <a:pt x="-2117" y="889000"/>
                  <a:pt x="2116" y="0"/>
                </a:cubicBezTo>
                <a:lnTo>
                  <a:pt x="304800" y="0"/>
                </a:lnTo>
                <a:lnTo>
                  <a:pt x="292100" y="0"/>
                </a:lnTo>
              </a:path>
            </a:pathLst>
          </a:custGeom>
          <a:noFill/>
          <a:ln w="1905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t="3300" b="17719"/>
          <a:stretch/>
        </p:blipFill>
        <p:spPr>
          <a:xfrm>
            <a:off x="5492748" y="1070516"/>
            <a:ext cx="3262043" cy="466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8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" r="18867" b="18764"/>
          <a:stretch/>
        </p:blipFill>
        <p:spPr>
          <a:xfrm>
            <a:off x="0" y="0"/>
            <a:ext cx="9144000" cy="687707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90553" y="5536139"/>
            <a:ext cx="5166387" cy="77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914400">
              <a:spcBef>
                <a:spcPct val="0"/>
              </a:spcBef>
              <a:defRPr/>
            </a:pPr>
            <a:r>
              <a:rPr lang="en-AU" sz="3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Urban Structure &amp; Housing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67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815" t="3786" r="5698" b="93"/>
          <a:stretch/>
        </p:blipFill>
        <p:spPr>
          <a:xfrm>
            <a:off x="392305" y="959963"/>
            <a:ext cx="4000399" cy="50839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01737" y="959005"/>
            <a:ext cx="3992136" cy="5084956"/>
          </a:xfrm>
          <a:prstGeom prst="rect">
            <a:avLst/>
          </a:prstGeom>
          <a:blipFill dpi="0" rotWithShape="1">
            <a:blip r:embed="rId4"/>
            <a:srcRect/>
            <a:stretch>
              <a:fillRect l="-710" t="-2252" r="-2080" b="-2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437291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The Plan is coming Together…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537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01737" y="959005"/>
            <a:ext cx="3992136" cy="5084956"/>
          </a:xfrm>
          <a:prstGeom prst="rect">
            <a:avLst/>
          </a:prstGeom>
          <a:blipFill dpi="0" rotWithShape="1">
            <a:blip r:embed="rId3"/>
            <a:srcRect/>
            <a:stretch>
              <a:fillRect l="-710" t="-2252" r="-2080" b="-2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437291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The Plan is coming Together…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8815" t="3786" r="5698" b="93"/>
          <a:stretch/>
        </p:blipFill>
        <p:spPr>
          <a:xfrm>
            <a:off x="392305" y="959963"/>
            <a:ext cx="4000399" cy="50839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2305" y="959005"/>
            <a:ext cx="3992136" cy="5084956"/>
          </a:xfrm>
          <a:prstGeom prst="rect">
            <a:avLst/>
          </a:prstGeom>
          <a:blipFill dpi="0" rotWithShape="1">
            <a:blip r:embed="rId5">
              <a:alphaModFix amt="60000"/>
            </a:blip>
            <a:srcRect/>
            <a:stretch>
              <a:fillRect l="-710" t="-2252" r="-2080" b="-2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505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815" t="3786" r="5698" b="93"/>
          <a:stretch/>
        </p:blipFill>
        <p:spPr>
          <a:xfrm>
            <a:off x="392305" y="959963"/>
            <a:ext cx="4000399" cy="508399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770620" cy="1070517"/>
          </a:xfrm>
        </p:spPr>
        <p:txBody>
          <a:bodyPr lIns="360000" tIns="360000" rIns="360000" bIns="360000" anchor="t" anchorCtr="0">
            <a:normAutofit fontScale="90000"/>
          </a:bodyPr>
          <a:lstStyle/>
          <a:p>
            <a:r>
              <a:rPr lang="en-AU" dirty="0" smtClean="0"/>
              <a:t>…Open Space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5" b="14060"/>
          <a:stretch/>
        </p:blipFill>
        <p:spPr>
          <a:xfrm>
            <a:off x="5128260" y="4410733"/>
            <a:ext cx="3276600" cy="1616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" b="19113"/>
          <a:stretch/>
        </p:blipFill>
        <p:spPr>
          <a:xfrm>
            <a:off x="5128260" y="2651759"/>
            <a:ext cx="3267481" cy="1691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52" y="931694"/>
            <a:ext cx="3258768" cy="1636246"/>
          </a:xfrm>
          <a:prstGeom prst="rect">
            <a:avLst/>
          </a:prstGeom>
        </p:spPr>
      </p:pic>
      <p:cxnSp>
        <p:nvCxnSpPr>
          <p:cNvPr id="12" name="Straight Connector 11"/>
          <p:cNvCxnSpPr>
            <a:endCxn id="11" idx="1"/>
          </p:cNvCxnSpPr>
          <p:nvPr/>
        </p:nvCxnSpPr>
        <p:spPr>
          <a:xfrm flipV="1">
            <a:off x="3604260" y="1749817"/>
            <a:ext cx="1526592" cy="3609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0" idx="1"/>
          </p:cNvCxnSpPr>
          <p:nvPr/>
        </p:nvCxnSpPr>
        <p:spPr>
          <a:xfrm>
            <a:off x="3482340" y="2610499"/>
            <a:ext cx="1645920" cy="8870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79520" y="4236720"/>
            <a:ext cx="1348740" cy="9738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50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PA_Powerpoint template_White" id="{B530B453-FF6E-4165-B5C9-9BF4F0266138}" vid="{E55A2EDD-29A2-4EFC-BEF0-D53E116987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VPA_Powerpoint template_White</Template>
  <TotalTime>1374</TotalTime>
  <Words>1202</Words>
  <Application>Microsoft Office PowerPoint</Application>
  <PresentationFormat>On-screen Show (4:3)</PresentationFormat>
  <Paragraphs>261</Paragraphs>
  <Slides>31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Wingdings</vt:lpstr>
      <vt:lpstr>Office Theme</vt:lpstr>
      <vt:lpstr>Document</vt:lpstr>
      <vt:lpstr>Planning  Reality  Cranbourne East</vt:lpstr>
      <vt:lpstr>The Cranbourne East  PSP Assessment Project</vt:lpstr>
      <vt:lpstr>A Little Bit of Background</vt:lpstr>
      <vt:lpstr>All About Learnings</vt:lpstr>
      <vt:lpstr>3 Key Work-Streams</vt:lpstr>
      <vt:lpstr>PowerPoint Presentation</vt:lpstr>
      <vt:lpstr>The Plan is coming Together…</vt:lpstr>
      <vt:lpstr>The Plan is coming Together…</vt:lpstr>
      <vt:lpstr>…Open Space</vt:lpstr>
      <vt:lpstr>…Town Centres</vt:lpstr>
      <vt:lpstr>…Community</vt:lpstr>
      <vt:lpstr>…Transport &amp; Movement</vt:lpstr>
      <vt:lpstr>Is it Perfect?</vt:lpstr>
      <vt:lpstr>…Housing</vt:lpstr>
      <vt:lpstr>…Housing</vt:lpstr>
      <vt:lpstr>…Housing</vt:lpstr>
      <vt:lpstr>…Housing</vt:lpstr>
      <vt:lpstr>Affordability</vt:lpstr>
      <vt:lpstr>Affordability - Dwellings</vt:lpstr>
      <vt:lpstr>PowerPoint Presentation</vt:lpstr>
      <vt:lpstr>Stakeholder Survey</vt:lpstr>
      <vt:lpstr>Themes of Questions</vt:lpstr>
      <vt:lpstr>Key Themes of Outcomes</vt:lpstr>
      <vt:lpstr>PowerPoint Presentation</vt:lpstr>
      <vt:lpstr>Background </vt:lpstr>
      <vt:lpstr>Socio-Economics – Some Interesting Findings</vt:lpstr>
      <vt:lpstr>Community Satisfaction - importance</vt:lpstr>
      <vt:lpstr>Community Satisfaction - importance</vt:lpstr>
      <vt:lpstr>Some Conclusions and Learnings</vt:lpstr>
      <vt:lpstr>Some Conclusions and Learnings</vt:lpstr>
      <vt:lpstr>PowerPoint Presentation</vt:lpstr>
    </vt:vector>
  </TitlesOfParts>
  <Company>Metropolitan Planning Authority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Learnt and Applied</dc:title>
  <dc:creator>Paul Cassidy</dc:creator>
  <cp:lastModifiedBy>Paul Cassidy</cp:lastModifiedBy>
  <cp:revision>118</cp:revision>
  <dcterms:created xsi:type="dcterms:W3CDTF">2016-10-25T21:24:29Z</dcterms:created>
  <dcterms:modified xsi:type="dcterms:W3CDTF">2016-10-27T21:27:27Z</dcterms:modified>
</cp:coreProperties>
</file>