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76" r:id="rId3"/>
    <p:sldId id="281" r:id="rId4"/>
    <p:sldId id="301" r:id="rId5"/>
    <p:sldId id="302" r:id="rId6"/>
    <p:sldId id="280" r:id="rId7"/>
    <p:sldId id="278" r:id="rId8"/>
    <p:sldId id="268" r:id="rId9"/>
    <p:sldId id="284" r:id="rId10"/>
    <p:sldId id="283" r:id="rId11"/>
    <p:sldId id="269" r:id="rId12"/>
    <p:sldId id="277" r:id="rId13"/>
    <p:sldId id="275" r:id="rId14"/>
    <p:sldId id="266" r:id="rId15"/>
    <p:sldId id="267" r:id="rId16"/>
    <p:sldId id="259" r:id="rId17"/>
    <p:sldId id="274" r:id="rId18"/>
    <p:sldId id="303" r:id="rId19"/>
    <p:sldId id="304" r:id="rId20"/>
    <p:sldId id="287" r:id="rId21"/>
    <p:sldId id="282" r:id="rId22"/>
    <p:sldId id="291" r:id="rId23"/>
    <p:sldId id="293" r:id="rId24"/>
    <p:sldId id="288" r:id="rId25"/>
    <p:sldId id="289" r:id="rId26"/>
    <p:sldId id="316" r:id="rId27"/>
    <p:sldId id="31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C8"/>
    <a:srgbClr val="003C74"/>
    <a:srgbClr val="63B9E9"/>
    <a:srgbClr val="475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6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38"/>
    </p:cViewPr>
  </p:sorterViewPr>
  <p:notesViewPr>
    <p:cSldViewPr snapToGrid="0">
      <p:cViewPr varScale="1">
        <p:scale>
          <a:sx n="81" d="100"/>
          <a:sy n="81" d="100"/>
        </p:scale>
        <p:origin x="28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lfp\drafts\David%20Lees\Reporting\Population\Population%20States%20Dec%20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lfp\users$\David.Lees\My%20Documents\Births%20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lfp\drafts\David%20Lees\Reporting\CKC%20Research%204%20Data\Copy%20of%20Land%20Sales%20Data%20from%20CKC%20Research%204%20Summar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Annual Population Change in Victoria</a:t>
            </a:r>
            <a:r>
              <a:rPr lang="en-AU" baseline="0"/>
              <a:t> </a:t>
            </a:r>
          </a:p>
          <a:p>
            <a:pPr algn="l">
              <a:defRPr/>
            </a:pPr>
            <a:r>
              <a:rPr lang="en-AU" sz="900" baseline="0"/>
              <a:t>Source: ABS demographic Statstics 3101</a:t>
            </a:r>
            <a:r>
              <a:rPr lang="en-AU" sz="900"/>
              <a:t> </a:t>
            </a:r>
          </a:p>
        </c:rich>
      </c:tx>
      <c:layout>
        <c:manualLayout>
          <c:xMode val="edge"/>
          <c:yMode val="edge"/>
          <c:x val="1.392428324266606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Sheet4!$G$5</c:f>
              <c:strCache>
                <c:ptCount val="1"/>
                <c:pt idx="0">
                  <c:v>Natural Increase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Sheet4!$F$6:$F$140</c:f>
              <c:numCache>
                <c:formatCode>mmm\-yyyy</c:formatCode>
                <c:ptCount val="135"/>
                <c:pt idx="0">
                  <c:v>30103</c:v>
                </c:pt>
                <c:pt idx="1">
                  <c:v>30195</c:v>
                </c:pt>
                <c:pt idx="2">
                  <c:v>30286</c:v>
                </c:pt>
                <c:pt idx="3">
                  <c:v>30376</c:v>
                </c:pt>
                <c:pt idx="4">
                  <c:v>30468</c:v>
                </c:pt>
                <c:pt idx="5">
                  <c:v>30560</c:v>
                </c:pt>
                <c:pt idx="6">
                  <c:v>30651</c:v>
                </c:pt>
                <c:pt idx="7">
                  <c:v>30742</c:v>
                </c:pt>
                <c:pt idx="8">
                  <c:v>30834</c:v>
                </c:pt>
                <c:pt idx="9">
                  <c:v>30926</c:v>
                </c:pt>
                <c:pt idx="10">
                  <c:v>31017</c:v>
                </c:pt>
                <c:pt idx="11">
                  <c:v>31107</c:v>
                </c:pt>
                <c:pt idx="12">
                  <c:v>31199</c:v>
                </c:pt>
                <c:pt idx="13">
                  <c:v>31291</c:v>
                </c:pt>
                <c:pt idx="14">
                  <c:v>31382</c:v>
                </c:pt>
                <c:pt idx="15">
                  <c:v>31472</c:v>
                </c:pt>
                <c:pt idx="16">
                  <c:v>31564</c:v>
                </c:pt>
                <c:pt idx="17">
                  <c:v>31656</c:v>
                </c:pt>
                <c:pt idx="18">
                  <c:v>31747</c:v>
                </c:pt>
                <c:pt idx="19">
                  <c:v>31837</c:v>
                </c:pt>
                <c:pt idx="20">
                  <c:v>31929</c:v>
                </c:pt>
                <c:pt idx="21">
                  <c:v>32021</c:v>
                </c:pt>
                <c:pt idx="22">
                  <c:v>32112</c:v>
                </c:pt>
                <c:pt idx="23">
                  <c:v>32203</c:v>
                </c:pt>
                <c:pt idx="24">
                  <c:v>32295</c:v>
                </c:pt>
                <c:pt idx="25">
                  <c:v>32387</c:v>
                </c:pt>
                <c:pt idx="26">
                  <c:v>32478</c:v>
                </c:pt>
                <c:pt idx="27">
                  <c:v>32568</c:v>
                </c:pt>
                <c:pt idx="28">
                  <c:v>32660</c:v>
                </c:pt>
                <c:pt idx="29">
                  <c:v>32752</c:v>
                </c:pt>
                <c:pt idx="30">
                  <c:v>32843</c:v>
                </c:pt>
                <c:pt idx="31">
                  <c:v>32933</c:v>
                </c:pt>
                <c:pt idx="32">
                  <c:v>33025</c:v>
                </c:pt>
                <c:pt idx="33">
                  <c:v>33117</c:v>
                </c:pt>
                <c:pt idx="34">
                  <c:v>33208</c:v>
                </c:pt>
                <c:pt idx="35">
                  <c:v>33298</c:v>
                </c:pt>
                <c:pt idx="36">
                  <c:v>33390</c:v>
                </c:pt>
                <c:pt idx="37">
                  <c:v>33482</c:v>
                </c:pt>
                <c:pt idx="38">
                  <c:v>33573</c:v>
                </c:pt>
                <c:pt idx="39">
                  <c:v>33664</c:v>
                </c:pt>
                <c:pt idx="40">
                  <c:v>33756</c:v>
                </c:pt>
                <c:pt idx="41">
                  <c:v>33848</c:v>
                </c:pt>
                <c:pt idx="42">
                  <c:v>33939</c:v>
                </c:pt>
                <c:pt idx="43">
                  <c:v>34029</c:v>
                </c:pt>
                <c:pt idx="44">
                  <c:v>34121</c:v>
                </c:pt>
                <c:pt idx="45">
                  <c:v>34213</c:v>
                </c:pt>
                <c:pt idx="46">
                  <c:v>34304</c:v>
                </c:pt>
                <c:pt idx="47">
                  <c:v>34394</c:v>
                </c:pt>
                <c:pt idx="48">
                  <c:v>34486</c:v>
                </c:pt>
                <c:pt idx="49">
                  <c:v>34578</c:v>
                </c:pt>
                <c:pt idx="50">
                  <c:v>34669</c:v>
                </c:pt>
                <c:pt idx="51">
                  <c:v>34759</c:v>
                </c:pt>
                <c:pt idx="52">
                  <c:v>34851</c:v>
                </c:pt>
                <c:pt idx="53">
                  <c:v>34943</c:v>
                </c:pt>
                <c:pt idx="54">
                  <c:v>35034</c:v>
                </c:pt>
                <c:pt idx="55">
                  <c:v>35125</c:v>
                </c:pt>
                <c:pt idx="56">
                  <c:v>35217</c:v>
                </c:pt>
                <c:pt idx="57">
                  <c:v>35309</c:v>
                </c:pt>
                <c:pt idx="58">
                  <c:v>35400</c:v>
                </c:pt>
                <c:pt idx="59">
                  <c:v>35490</c:v>
                </c:pt>
                <c:pt idx="60">
                  <c:v>35582</c:v>
                </c:pt>
                <c:pt idx="61">
                  <c:v>35674</c:v>
                </c:pt>
                <c:pt idx="62">
                  <c:v>35765</c:v>
                </c:pt>
                <c:pt idx="63">
                  <c:v>35855</c:v>
                </c:pt>
                <c:pt idx="64">
                  <c:v>35947</c:v>
                </c:pt>
                <c:pt idx="65">
                  <c:v>36039</c:v>
                </c:pt>
                <c:pt idx="66">
                  <c:v>36130</c:v>
                </c:pt>
                <c:pt idx="67">
                  <c:v>36220</c:v>
                </c:pt>
                <c:pt idx="68">
                  <c:v>36312</c:v>
                </c:pt>
                <c:pt idx="69">
                  <c:v>36404</c:v>
                </c:pt>
                <c:pt idx="70">
                  <c:v>36495</c:v>
                </c:pt>
                <c:pt idx="71">
                  <c:v>36586</c:v>
                </c:pt>
                <c:pt idx="72">
                  <c:v>36678</c:v>
                </c:pt>
                <c:pt idx="73">
                  <c:v>36770</c:v>
                </c:pt>
                <c:pt idx="74">
                  <c:v>36861</c:v>
                </c:pt>
                <c:pt idx="75">
                  <c:v>36951</c:v>
                </c:pt>
                <c:pt idx="76">
                  <c:v>37043</c:v>
                </c:pt>
                <c:pt idx="77">
                  <c:v>37135</c:v>
                </c:pt>
                <c:pt idx="78">
                  <c:v>37226</c:v>
                </c:pt>
                <c:pt idx="79">
                  <c:v>37316</c:v>
                </c:pt>
                <c:pt idx="80">
                  <c:v>37408</c:v>
                </c:pt>
                <c:pt idx="81">
                  <c:v>37500</c:v>
                </c:pt>
                <c:pt idx="82">
                  <c:v>37591</c:v>
                </c:pt>
                <c:pt idx="83">
                  <c:v>37681</c:v>
                </c:pt>
                <c:pt idx="84">
                  <c:v>37773</c:v>
                </c:pt>
                <c:pt idx="85">
                  <c:v>37865</c:v>
                </c:pt>
                <c:pt idx="86">
                  <c:v>37956</c:v>
                </c:pt>
                <c:pt idx="87">
                  <c:v>38047</c:v>
                </c:pt>
                <c:pt idx="88">
                  <c:v>38139</c:v>
                </c:pt>
                <c:pt idx="89">
                  <c:v>38231</c:v>
                </c:pt>
                <c:pt idx="90">
                  <c:v>38322</c:v>
                </c:pt>
                <c:pt idx="91">
                  <c:v>38412</c:v>
                </c:pt>
                <c:pt idx="92">
                  <c:v>38504</c:v>
                </c:pt>
                <c:pt idx="93">
                  <c:v>38596</c:v>
                </c:pt>
                <c:pt idx="94">
                  <c:v>38687</c:v>
                </c:pt>
                <c:pt idx="95">
                  <c:v>38777</c:v>
                </c:pt>
                <c:pt idx="96">
                  <c:v>38869</c:v>
                </c:pt>
                <c:pt idx="97">
                  <c:v>38961</c:v>
                </c:pt>
                <c:pt idx="98">
                  <c:v>39052</c:v>
                </c:pt>
                <c:pt idx="99">
                  <c:v>39142</c:v>
                </c:pt>
                <c:pt idx="100">
                  <c:v>39234</c:v>
                </c:pt>
                <c:pt idx="101">
                  <c:v>39326</c:v>
                </c:pt>
                <c:pt idx="102">
                  <c:v>39417</c:v>
                </c:pt>
                <c:pt idx="103">
                  <c:v>39508</c:v>
                </c:pt>
                <c:pt idx="104">
                  <c:v>39600</c:v>
                </c:pt>
                <c:pt idx="105">
                  <c:v>39692</c:v>
                </c:pt>
                <c:pt idx="106">
                  <c:v>39783</c:v>
                </c:pt>
                <c:pt idx="107">
                  <c:v>39873</c:v>
                </c:pt>
                <c:pt idx="108">
                  <c:v>39965</c:v>
                </c:pt>
                <c:pt idx="109">
                  <c:v>40057</c:v>
                </c:pt>
                <c:pt idx="110">
                  <c:v>40148</c:v>
                </c:pt>
                <c:pt idx="111">
                  <c:v>40238</c:v>
                </c:pt>
                <c:pt idx="112">
                  <c:v>40330</c:v>
                </c:pt>
                <c:pt idx="113">
                  <c:v>40422</c:v>
                </c:pt>
                <c:pt idx="114">
                  <c:v>40513</c:v>
                </c:pt>
                <c:pt idx="115">
                  <c:v>40603</c:v>
                </c:pt>
                <c:pt idx="116">
                  <c:v>40695</c:v>
                </c:pt>
                <c:pt idx="117">
                  <c:v>40787</c:v>
                </c:pt>
                <c:pt idx="118">
                  <c:v>40878</c:v>
                </c:pt>
                <c:pt idx="119">
                  <c:v>40969</c:v>
                </c:pt>
                <c:pt idx="120">
                  <c:v>41061</c:v>
                </c:pt>
                <c:pt idx="121">
                  <c:v>41153</c:v>
                </c:pt>
                <c:pt idx="122">
                  <c:v>41244</c:v>
                </c:pt>
                <c:pt idx="123">
                  <c:v>41334</c:v>
                </c:pt>
                <c:pt idx="124">
                  <c:v>41426</c:v>
                </c:pt>
                <c:pt idx="125">
                  <c:v>41518</c:v>
                </c:pt>
                <c:pt idx="126">
                  <c:v>41609</c:v>
                </c:pt>
                <c:pt idx="127">
                  <c:v>41699</c:v>
                </c:pt>
                <c:pt idx="128">
                  <c:v>41791</c:v>
                </c:pt>
                <c:pt idx="129">
                  <c:v>41883</c:v>
                </c:pt>
                <c:pt idx="130">
                  <c:v>41974</c:v>
                </c:pt>
                <c:pt idx="131">
                  <c:v>42064</c:v>
                </c:pt>
                <c:pt idx="132">
                  <c:v>42156</c:v>
                </c:pt>
                <c:pt idx="133">
                  <c:v>42248</c:v>
                </c:pt>
                <c:pt idx="134">
                  <c:v>42339</c:v>
                </c:pt>
              </c:numCache>
            </c:numRef>
          </c:cat>
          <c:val>
            <c:numRef>
              <c:f>Sheet4!$G$6:$G$140</c:f>
              <c:numCache>
                <c:formatCode>_-* #,##0_-;\-* #,##0_-;_-* "-"??_-;_-@_-</c:formatCode>
                <c:ptCount val="135"/>
                <c:pt idx="0">
                  <c:v>30346</c:v>
                </c:pt>
                <c:pt idx="1">
                  <c:v>28801</c:v>
                </c:pt>
                <c:pt idx="2">
                  <c:v>29182</c:v>
                </c:pt>
                <c:pt idx="3">
                  <c:v>28772</c:v>
                </c:pt>
                <c:pt idx="4">
                  <c:v>29378</c:v>
                </c:pt>
                <c:pt idx="5">
                  <c:v>30909</c:v>
                </c:pt>
                <c:pt idx="6">
                  <c:v>30563</c:v>
                </c:pt>
                <c:pt idx="7">
                  <c:v>31023</c:v>
                </c:pt>
                <c:pt idx="8">
                  <c:v>30596</c:v>
                </c:pt>
                <c:pt idx="9">
                  <c:v>29781</c:v>
                </c:pt>
                <c:pt idx="10">
                  <c:v>29964</c:v>
                </c:pt>
                <c:pt idx="11">
                  <c:v>29881</c:v>
                </c:pt>
                <c:pt idx="12">
                  <c:v>30269</c:v>
                </c:pt>
                <c:pt idx="13">
                  <c:v>29990</c:v>
                </c:pt>
                <c:pt idx="14">
                  <c:v>30191</c:v>
                </c:pt>
                <c:pt idx="15">
                  <c:v>29163</c:v>
                </c:pt>
                <c:pt idx="16">
                  <c:v>29094</c:v>
                </c:pt>
                <c:pt idx="17">
                  <c:v>30067</c:v>
                </c:pt>
                <c:pt idx="18">
                  <c:v>29987</c:v>
                </c:pt>
                <c:pt idx="19">
                  <c:v>30592</c:v>
                </c:pt>
                <c:pt idx="20">
                  <c:v>30556</c:v>
                </c:pt>
                <c:pt idx="21">
                  <c:v>30456</c:v>
                </c:pt>
                <c:pt idx="22">
                  <c:v>29958</c:v>
                </c:pt>
                <c:pt idx="23">
                  <c:v>30216</c:v>
                </c:pt>
                <c:pt idx="24">
                  <c:v>30585</c:v>
                </c:pt>
                <c:pt idx="25">
                  <c:v>30720</c:v>
                </c:pt>
                <c:pt idx="26">
                  <c:v>31408</c:v>
                </c:pt>
                <c:pt idx="27">
                  <c:v>31958</c:v>
                </c:pt>
                <c:pt idx="28">
                  <c:v>31613</c:v>
                </c:pt>
                <c:pt idx="29">
                  <c:v>31477</c:v>
                </c:pt>
                <c:pt idx="30">
                  <c:v>31623</c:v>
                </c:pt>
                <c:pt idx="31">
                  <c:v>32377</c:v>
                </c:pt>
                <c:pt idx="32">
                  <c:v>33692</c:v>
                </c:pt>
                <c:pt idx="33">
                  <c:v>35048</c:v>
                </c:pt>
                <c:pt idx="34">
                  <c:v>35984</c:v>
                </c:pt>
                <c:pt idx="35">
                  <c:v>35532</c:v>
                </c:pt>
                <c:pt idx="36">
                  <c:v>34950</c:v>
                </c:pt>
                <c:pt idx="37">
                  <c:v>34409</c:v>
                </c:pt>
                <c:pt idx="38">
                  <c:v>34100</c:v>
                </c:pt>
                <c:pt idx="39">
                  <c:v>34127</c:v>
                </c:pt>
                <c:pt idx="40">
                  <c:v>33519</c:v>
                </c:pt>
                <c:pt idx="41">
                  <c:v>33814</c:v>
                </c:pt>
                <c:pt idx="42">
                  <c:v>33819</c:v>
                </c:pt>
                <c:pt idx="43">
                  <c:v>33472</c:v>
                </c:pt>
                <c:pt idx="44">
                  <c:v>33681</c:v>
                </c:pt>
                <c:pt idx="45">
                  <c:v>33187</c:v>
                </c:pt>
                <c:pt idx="46">
                  <c:v>33017</c:v>
                </c:pt>
                <c:pt idx="47">
                  <c:v>33029</c:v>
                </c:pt>
                <c:pt idx="48">
                  <c:v>32578</c:v>
                </c:pt>
                <c:pt idx="49">
                  <c:v>31803</c:v>
                </c:pt>
                <c:pt idx="50">
                  <c:v>31786</c:v>
                </c:pt>
                <c:pt idx="51">
                  <c:v>31464</c:v>
                </c:pt>
                <c:pt idx="52">
                  <c:v>31348</c:v>
                </c:pt>
                <c:pt idx="53">
                  <c:v>31263</c:v>
                </c:pt>
                <c:pt idx="54">
                  <c:v>30195</c:v>
                </c:pt>
                <c:pt idx="55">
                  <c:v>29344</c:v>
                </c:pt>
                <c:pt idx="56">
                  <c:v>28500</c:v>
                </c:pt>
                <c:pt idx="57">
                  <c:v>28233</c:v>
                </c:pt>
                <c:pt idx="58">
                  <c:v>28735</c:v>
                </c:pt>
                <c:pt idx="59">
                  <c:v>28540</c:v>
                </c:pt>
                <c:pt idx="60">
                  <c:v>28663</c:v>
                </c:pt>
                <c:pt idx="61">
                  <c:v>28150</c:v>
                </c:pt>
                <c:pt idx="62">
                  <c:v>27852</c:v>
                </c:pt>
                <c:pt idx="63">
                  <c:v>27790</c:v>
                </c:pt>
                <c:pt idx="64">
                  <c:v>27722</c:v>
                </c:pt>
                <c:pt idx="65">
                  <c:v>27842</c:v>
                </c:pt>
                <c:pt idx="66">
                  <c:v>27194</c:v>
                </c:pt>
                <c:pt idx="67">
                  <c:v>27466</c:v>
                </c:pt>
                <c:pt idx="68">
                  <c:v>27077</c:v>
                </c:pt>
                <c:pt idx="69">
                  <c:v>27883</c:v>
                </c:pt>
                <c:pt idx="70">
                  <c:v>28081</c:v>
                </c:pt>
                <c:pt idx="71">
                  <c:v>27678</c:v>
                </c:pt>
                <c:pt idx="72">
                  <c:v>27742</c:v>
                </c:pt>
                <c:pt idx="73">
                  <c:v>26964</c:v>
                </c:pt>
                <c:pt idx="74">
                  <c:v>26749</c:v>
                </c:pt>
                <c:pt idx="75">
                  <c:v>26304</c:v>
                </c:pt>
                <c:pt idx="76">
                  <c:v>26436</c:v>
                </c:pt>
                <c:pt idx="77">
                  <c:v>27224</c:v>
                </c:pt>
                <c:pt idx="78">
                  <c:v>27131</c:v>
                </c:pt>
                <c:pt idx="79">
                  <c:v>27686</c:v>
                </c:pt>
                <c:pt idx="80">
                  <c:v>27782</c:v>
                </c:pt>
                <c:pt idx="81">
                  <c:v>26984</c:v>
                </c:pt>
                <c:pt idx="82">
                  <c:v>27340</c:v>
                </c:pt>
                <c:pt idx="83">
                  <c:v>27221</c:v>
                </c:pt>
                <c:pt idx="84">
                  <c:v>27145</c:v>
                </c:pt>
                <c:pt idx="85">
                  <c:v>27548</c:v>
                </c:pt>
                <c:pt idx="86">
                  <c:v>27883</c:v>
                </c:pt>
                <c:pt idx="87">
                  <c:v>28377</c:v>
                </c:pt>
                <c:pt idx="88">
                  <c:v>28351</c:v>
                </c:pt>
                <c:pt idx="89">
                  <c:v>28964</c:v>
                </c:pt>
                <c:pt idx="90">
                  <c:v>28744</c:v>
                </c:pt>
                <c:pt idx="91">
                  <c:v>28863</c:v>
                </c:pt>
                <c:pt idx="92">
                  <c:v>29908</c:v>
                </c:pt>
                <c:pt idx="93">
                  <c:v>29837</c:v>
                </c:pt>
                <c:pt idx="94">
                  <c:v>30543</c:v>
                </c:pt>
                <c:pt idx="95">
                  <c:v>31003</c:v>
                </c:pt>
                <c:pt idx="96">
                  <c:v>30707</c:v>
                </c:pt>
                <c:pt idx="97">
                  <c:v>32085</c:v>
                </c:pt>
                <c:pt idx="98">
                  <c:v>32758</c:v>
                </c:pt>
                <c:pt idx="99">
                  <c:v>33880</c:v>
                </c:pt>
                <c:pt idx="100">
                  <c:v>34793</c:v>
                </c:pt>
                <c:pt idx="101">
                  <c:v>34911</c:v>
                </c:pt>
                <c:pt idx="102">
                  <c:v>35395</c:v>
                </c:pt>
                <c:pt idx="103">
                  <c:v>35389</c:v>
                </c:pt>
                <c:pt idx="104">
                  <c:v>35318</c:v>
                </c:pt>
                <c:pt idx="105">
                  <c:v>35109</c:v>
                </c:pt>
                <c:pt idx="106">
                  <c:v>35212</c:v>
                </c:pt>
                <c:pt idx="107">
                  <c:v>34582</c:v>
                </c:pt>
                <c:pt idx="108">
                  <c:v>35194</c:v>
                </c:pt>
                <c:pt idx="109">
                  <c:v>35635</c:v>
                </c:pt>
                <c:pt idx="110">
                  <c:v>36413</c:v>
                </c:pt>
                <c:pt idx="111">
                  <c:v>37592</c:v>
                </c:pt>
                <c:pt idx="112">
                  <c:v>37664</c:v>
                </c:pt>
                <c:pt idx="113">
                  <c:v>37426</c:v>
                </c:pt>
                <c:pt idx="114">
                  <c:v>36168</c:v>
                </c:pt>
                <c:pt idx="115">
                  <c:v>35474</c:v>
                </c:pt>
                <c:pt idx="116">
                  <c:v>35172</c:v>
                </c:pt>
                <c:pt idx="117">
                  <c:v>35613</c:v>
                </c:pt>
                <c:pt idx="118">
                  <c:v>36594</c:v>
                </c:pt>
                <c:pt idx="119">
                  <c:v>37683</c:v>
                </c:pt>
                <c:pt idx="120">
                  <c:v>38850</c:v>
                </c:pt>
                <c:pt idx="121">
                  <c:v>38799</c:v>
                </c:pt>
                <c:pt idx="122">
                  <c:v>39763</c:v>
                </c:pt>
                <c:pt idx="123">
                  <c:v>39850</c:v>
                </c:pt>
                <c:pt idx="124">
                  <c:v>39954</c:v>
                </c:pt>
                <c:pt idx="125">
                  <c:v>40452</c:v>
                </c:pt>
                <c:pt idx="126">
                  <c:v>39622</c:v>
                </c:pt>
                <c:pt idx="127">
                  <c:v>39723</c:v>
                </c:pt>
                <c:pt idx="128">
                  <c:v>39219</c:v>
                </c:pt>
                <c:pt idx="129">
                  <c:v>38494</c:v>
                </c:pt>
                <c:pt idx="130">
                  <c:v>35678</c:v>
                </c:pt>
                <c:pt idx="131">
                  <c:v>32993</c:v>
                </c:pt>
                <c:pt idx="132">
                  <c:v>35129</c:v>
                </c:pt>
                <c:pt idx="133">
                  <c:v>35677</c:v>
                </c:pt>
                <c:pt idx="134">
                  <c:v>36249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Sheet4!$H$5</c:f>
              <c:strCache>
                <c:ptCount val="1"/>
                <c:pt idx="0">
                  <c:v>Net Overseas Migration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Sheet4!$F$6:$F$140</c:f>
              <c:numCache>
                <c:formatCode>mmm\-yyyy</c:formatCode>
                <c:ptCount val="135"/>
                <c:pt idx="0">
                  <c:v>30103</c:v>
                </c:pt>
                <c:pt idx="1">
                  <c:v>30195</c:v>
                </c:pt>
                <c:pt idx="2">
                  <c:v>30286</c:v>
                </c:pt>
                <c:pt idx="3">
                  <c:v>30376</c:v>
                </c:pt>
                <c:pt idx="4">
                  <c:v>30468</c:v>
                </c:pt>
                <c:pt idx="5">
                  <c:v>30560</c:v>
                </c:pt>
                <c:pt idx="6">
                  <c:v>30651</c:v>
                </c:pt>
                <c:pt idx="7">
                  <c:v>30742</c:v>
                </c:pt>
                <c:pt idx="8">
                  <c:v>30834</c:v>
                </c:pt>
                <c:pt idx="9">
                  <c:v>30926</c:v>
                </c:pt>
                <c:pt idx="10">
                  <c:v>31017</c:v>
                </c:pt>
                <c:pt idx="11">
                  <c:v>31107</c:v>
                </c:pt>
                <c:pt idx="12">
                  <c:v>31199</c:v>
                </c:pt>
                <c:pt idx="13">
                  <c:v>31291</c:v>
                </c:pt>
                <c:pt idx="14">
                  <c:v>31382</c:v>
                </c:pt>
                <c:pt idx="15">
                  <c:v>31472</c:v>
                </c:pt>
                <c:pt idx="16">
                  <c:v>31564</c:v>
                </c:pt>
                <c:pt idx="17">
                  <c:v>31656</c:v>
                </c:pt>
                <c:pt idx="18">
                  <c:v>31747</c:v>
                </c:pt>
                <c:pt idx="19">
                  <c:v>31837</c:v>
                </c:pt>
                <c:pt idx="20">
                  <c:v>31929</c:v>
                </c:pt>
                <c:pt idx="21">
                  <c:v>32021</c:v>
                </c:pt>
                <c:pt idx="22">
                  <c:v>32112</c:v>
                </c:pt>
                <c:pt idx="23">
                  <c:v>32203</c:v>
                </c:pt>
                <c:pt idx="24">
                  <c:v>32295</c:v>
                </c:pt>
                <c:pt idx="25">
                  <c:v>32387</c:v>
                </c:pt>
                <c:pt idx="26">
                  <c:v>32478</c:v>
                </c:pt>
                <c:pt idx="27">
                  <c:v>32568</c:v>
                </c:pt>
                <c:pt idx="28">
                  <c:v>32660</c:v>
                </c:pt>
                <c:pt idx="29">
                  <c:v>32752</c:v>
                </c:pt>
                <c:pt idx="30">
                  <c:v>32843</c:v>
                </c:pt>
                <c:pt idx="31">
                  <c:v>32933</c:v>
                </c:pt>
                <c:pt idx="32">
                  <c:v>33025</c:v>
                </c:pt>
                <c:pt idx="33">
                  <c:v>33117</c:v>
                </c:pt>
                <c:pt idx="34">
                  <c:v>33208</c:v>
                </c:pt>
                <c:pt idx="35">
                  <c:v>33298</c:v>
                </c:pt>
                <c:pt idx="36">
                  <c:v>33390</c:v>
                </c:pt>
                <c:pt idx="37">
                  <c:v>33482</c:v>
                </c:pt>
                <c:pt idx="38">
                  <c:v>33573</c:v>
                </c:pt>
                <c:pt idx="39">
                  <c:v>33664</c:v>
                </c:pt>
                <c:pt idx="40">
                  <c:v>33756</c:v>
                </c:pt>
                <c:pt idx="41">
                  <c:v>33848</c:v>
                </c:pt>
                <c:pt idx="42">
                  <c:v>33939</c:v>
                </c:pt>
                <c:pt idx="43">
                  <c:v>34029</c:v>
                </c:pt>
                <c:pt idx="44">
                  <c:v>34121</c:v>
                </c:pt>
                <c:pt idx="45">
                  <c:v>34213</c:v>
                </c:pt>
                <c:pt idx="46">
                  <c:v>34304</c:v>
                </c:pt>
                <c:pt idx="47">
                  <c:v>34394</c:v>
                </c:pt>
                <c:pt idx="48">
                  <c:v>34486</c:v>
                </c:pt>
                <c:pt idx="49">
                  <c:v>34578</c:v>
                </c:pt>
                <c:pt idx="50">
                  <c:v>34669</c:v>
                </c:pt>
                <c:pt idx="51">
                  <c:v>34759</c:v>
                </c:pt>
                <c:pt idx="52">
                  <c:v>34851</c:v>
                </c:pt>
                <c:pt idx="53">
                  <c:v>34943</c:v>
                </c:pt>
                <c:pt idx="54">
                  <c:v>35034</c:v>
                </c:pt>
                <c:pt idx="55">
                  <c:v>35125</c:v>
                </c:pt>
                <c:pt idx="56">
                  <c:v>35217</c:v>
                </c:pt>
                <c:pt idx="57">
                  <c:v>35309</c:v>
                </c:pt>
                <c:pt idx="58">
                  <c:v>35400</c:v>
                </c:pt>
                <c:pt idx="59">
                  <c:v>35490</c:v>
                </c:pt>
                <c:pt idx="60">
                  <c:v>35582</c:v>
                </c:pt>
                <c:pt idx="61">
                  <c:v>35674</c:v>
                </c:pt>
                <c:pt idx="62">
                  <c:v>35765</c:v>
                </c:pt>
                <c:pt idx="63">
                  <c:v>35855</c:v>
                </c:pt>
                <c:pt idx="64">
                  <c:v>35947</c:v>
                </c:pt>
                <c:pt idx="65">
                  <c:v>36039</c:v>
                </c:pt>
                <c:pt idx="66">
                  <c:v>36130</c:v>
                </c:pt>
                <c:pt idx="67">
                  <c:v>36220</c:v>
                </c:pt>
                <c:pt idx="68">
                  <c:v>36312</c:v>
                </c:pt>
                <c:pt idx="69">
                  <c:v>36404</c:v>
                </c:pt>
                <c:pt idx="70">
                  <c:v>36495</c:v>
                </c:pt>
                <c:pt idx="71">
                  <c:v>36586</c:v>
                </c:pt>
                <c:pt idx="72">
                  <c:v>36678</c:v>
                </c:pt>
                <c:pt idx="73">
                  <c:v>36770</c:v>
                </c:pt>
                <c:pt idx="74">
                  <c:v>36861</c:v>
                </c:pt>
                <c:pt idx="75">
                  <c:v>36951</c:v>
                </c:pt>
                <c:pt idx="76">
                  <c:v>37043</c:v>
                </c:pt>
                <c:pt idx="77">
                  <c:v>37135</c:v>
                </c:pt>
                <c:pt idx="78">
                  <c:v>37226</c:v>
                </c:pt>
                <c:pt idx="79">
                  <c:v>37316</c:v>
                </c:pt>
                <c:pt idx="80">
                  <c:v>37408</c:v>
                </c:pt>
                <c:pt idx="81">
                  <c:v>37500</c:v>
                </c:pt>
                <c:pt idx="82">
                  <c:v>37591</c:v>
                </c:pt>
                <c:pt idx="83">
                  <c:v>37681</c:v>
                </c:pt>
                <c:pt idx="84">
                  <c:v>37773</c:v>
                </c:pt>
                <c:pt idx="85">
                  <c:v>37865</c:v>
                </c:pt>
                <c:pt idx="86">
                  <c:v>37956</c:v>
                </c:pt>
                <c:pt idx="87">
                  <c:v>38047</c:v>
                </c:pt>
                <c:pt idx="88">
                  <c:v>38139</c:v>
                </c:pt>
                <c:pt idx="89">
                  <c:v>38231</c:v>
                </c:pt>
                <c:pt idx="90">
                  <c:v>38322</c:v>
                </c:pt>
                <c:pt idx="91">
                  <c:v>38412</c:v>
                </c:pt>
                <c:pt idx="92">
                  <c:v>38504</c:v>
                </c:pt>
                <c:pt idx="93">
                  <c:v>38596</c:v>
                </c:pt>
                <c:pt idx="94">
                  <c:v>38687</c:v>
                </c:pt>
                <c:pt idx="95">
                  <c:v>38777</c:v>
                </c:pt>
                <c:pt idx="96">
                  <c:v>38869</c:v>
                </c:pt>
                <c:pt idx="97">
                  <c:v>38961</c:v>
                </c:pt>
                <c:pt idx="98">
                  <c:v>39052</c:v>
                </c:pt>
                <c:pt idx="99">
                  <c:v>39142</c:v>
                </c:pt>
                <c:pt idx="100">
                  <c:v>39234</c:v>
                </c:pt>
                <c:pt idx="101">
                  <c:v>39326</c:v>
                </c:pt>
                <c:pt idx="102">
                  <c:v>39417</c:v>
                </c:pt>
                <c:pt idx="103">
                  <c:v>39508</c:v>
                </c:pt>
                <c:pt idx="104">
                  <c:v>39600</c:v>
                </c:pt>
                <c:pt idx="105">
                  <c:v>39692</c:v>
                </c:pt>
                <c:pt idx="106">
                  <c:v>39783</c:v>
                </c:pt>
                <c:pt idx="107">
                  <c:v>39873</c:v>
                </c:pt>
                <c:pt idx="108">
                  <c:v>39965</c:v>
                </c:pt>
                <c:pt idx="109">
                  <c:v>40057</c:v>
                </c:pt>
                <c:pt idx="110">
                  <c:v>40148</c:v>
                </c:pt>
                <c:pt idx="111">
                  <c:v>40238</c:v>
                </c:pt>
                <c:pt idx="112">
                  <c:v>40330</c:v>
                </c:pt>
                <c:pt idx="113">
                  <c:v>40422</c:v>
                </c:pt>
                <c:pt idx="114">
                  <c:v>40513</c:v>
                </c:pt>
                <c:pt idx="115">
                  <c:v>40603</c:v>
                </c:pt>
                <c:pt idx="116">
                  <c:v>40695</c:v>
                </c:pt>
                <c:pt idx="117">
                  <c:v>40787</c:v>
                </c:pt>
                <c:pt idx="118">
                  <c:v>40878</c:v>
                </c:pt>
                <c:pt idx="119">
                  <c:v>40969</c:v>
                </c:pt>
                <c:pt idx="120">
                  <c:v>41061</c:v>
                </c:pt>
                <c:pt idx="121">
                  <c:v>41153</c:v>
                </c:pt>
                <c:pt idx="122">
                  <c:v>41244</c:v>
                </c:pt>
                <c:pt idx="123">
                  <c:v>41334</c:v>
                </c:pt>
                <c:pt idx="124">
                  <c:v>41426</c:v>
                </c:pt>
                <c:pt idx="125">
                  <c:v>41518</c:v>
                </c:pt>
                <c:pt idx="126">
                  <c:v>41609</c:v>
                </c:pt>
                <c:pt idx="127">
                  <c:v>41699</c:v>
                </c:pt>
                <c:pt idx="128">
                  <c:v>41791</c:v>
                </c:pt>
                <c:pt idx="129">
                  <c:v>41883</c:v>
                </c:pt>
                <c:pt idx="130">
                  <c:v>41974</c:v>
                </c:pt>
                <c:pt idx="131">
                  <c:v>42064</c:v>
                </c:pt>
                <c:pt idx="132">
                  <c:v>42156</c:v>
                </c:pt>
                <c:pt idx="133">
                  <c:v>42248</c:v>
                </c:pt>
                <c:pt idx="134">
                  <c:v>42339</c:v>
                </c:pt>
              </c:numCache>
            </c:numRef>
          </c:cat>
          <c:val>
            <c:numRef>
              <c:f>Sheet4!$H$6:$H$140</c:f>
              <c:numCache>
                <c:formatCode>_-* #,##0_-;\-* #,##0_-;_-* "-"??_-;_-@_-</c:formatCode>
                <c:ptCount val="135"/>
                <c:pt idx="0">
                  <c:v>31144</c:v>
                </c:pt>
                <c:pt idx="1">
                  <c:v>29071</c:v>
                </c:pt>
                <c:pt idx="2">
                  <c:v>24960</c:v>
                </c:pt>
                <c:pt idx="3">
                  <c:v>23306</c:v>
                </c:pt>
                <c:pt idx="4">
                  <c:v>19674</c:v>
                </c:pt>
                <c:pt idx="5">
                  <c:v>17174</c:v>
                </c:pt>
                <c:pt idx="6">
                  <c:v>16305</c:v>
                </c:pt>
                <c:pt idx="7">
                  <c:v>13976</c:v>
                </c:pt>
                <c:pt idx="8">
                  <c:v>14730</c:v>
                </c:pt>
                <c:pt idx="9">
                  <c:v>16117</c:v>
                </c:pt>
                <c:pt idx="10">
                  <c:v>17704</c:v>
                </c:pt>
                <c:pt idx="11">
                  <c:v>20314</c:v>
                </c:pt>
                <c:pt idx="12">
                  <c:v>20158</c:v>
                </c:pt>
                <c:pt idx="13">
                  <c:v>21610</c:v>
                </c:pt>
                <c:pt idx="14">
                  <c:v>23938</c:v>
                </c:pt>
                <c:pt idx="15">
                  <c:v>24630</c:v>
                </c:pt>
                <c:pt idx="16">
                  <c:v>26420</c:v>
                </c:pt>
                <c:pt idx="17">
                  <c:v>27238</c:v>
                </c:pt>
                <c:pt idx="18">
                  <c:v>28238</c:v>
                </c:pt>
                <c:pt idx="19">
                  <c:v>31028</c:v>
                </c:pt>
                <c:pt idx="20">
                  <c:v>32836</c:v>
                </c:pt>
                <c:pt idx="21">
                  <c:v>35603</c:v>
                </c:pt>
                <c:pt idx="22">
                  <c:v>36004</c:v>
                </c:pt>
                <c:pt idx="23">
                  <c:v>38097</c:v>
                </c:pt>
                <c:pt idx="24">
                  <c:v>37252</c:v>
                </c:pt>
                <c:pt idx="25">
                  <c:v>40026</c:v>
                </c:pt>
                <c:pt idx="26">
                  <c:v>41788</c:v>
                </c:pt>
                <c:pt idx="27">
                  <c:v>41171</c:v>
                </c:pt>
                <c:pt idx="28">
                  <c:v>39414</c:v>
                </c:pt>
                <c:pt idx="29">
                  <c:v>35510</c:v>
                </c:pt>
                <c:pt idx="30">
                  <c:v>34057</c:v>
                </c:pt>
                <c:pt idx="31">
                  <c:v>33092</c:v>
                </c:pt>
                <c:pt idx="32">
                  <c:v>34013</c:v>
                </c:pt>
                <c:pt idx="33">
                  <c:v>31939</c:v>
                </c:pt>
                <c:pt idx="34">
                  <c:v>27163</c:v>
                </c:pt>
                <c:pt idx="35">
                  <c:v>26273</c:v>
                </c:pt>
                <c:pt idx="36">
                  <c:v>23513</c:v>
                </c:pt>
                <c:pt idx="37">
                  <c:v>23266</c:v>
                </c:pt>
                <c:pt idx="38">
                  <c:v>21478</c:v>
                </c:pt>
                <c:pt idx="39">
                  <c:v>19883</c:v>
                </c:pt>
                <c:pt idx="40">
                  <c:v>18362</c:v>
                </c:pt>
                <c:pt idx="41">
                  <c:v>15639</c:v>
                </c:pt>
                <c:pt idx="42">
                  <c:v>13988</c:v>
                </c:pt>
                <c:pt idx="43">
                  <c:v>11129</c:v>
                </c:pt>
                <c:pt idx="44">
                  <c:v>7965</c:v>
                </c:pt>
                <c:pt idx="45">
                  <c:v>7875</c:v>
                </c:pt>
                <c:pt idx="46">
                  <c:v>7997</c:v>
                </c:pt>
                <c:pt idx="47">
                  <c:v>8061</c:v>
                </c:pt>
                <c:pt idx="48">
                  <c:v>10698</c:v>
                </c:pt>
                <c:pt idx="49">
                  <c:v>12985</c:v>
                </c:pt>
                <c:pt idx="50">
                  <c:v>13333</c:v>
                </c:pt>
                <c:pt idx="51">
                  <c:v>15302</c:v>
                </c:pt>
                <c:pt idx="52">
                  <c:v>19295</c:v>
                </c:pt>
                <c:pt idx="53">
                  <c:v>20146</c:v>
                </c:pt>
                <c:pt idx="54">
                  <c:v>26176</c:v>
                </c:pt>
                <c:pt idx="55">
                  <c:v>26033</c:v>
                </c:pt>
                <c:pt idx="56">
                  <c:v>25692</c:v>
                </c:pt>
                <c:pt idx="57">
                  <c:v>26524</c:v>
                </c:pt>
                <c:pt idx="58">
                  <c:v>23432</c:v>
                </c:pt>
                <c:pt idx="59">
                  <c:v>24642</c:v>
                </c:pt>
                <c:pt idx="60">
                  <c:v>21078</c:v>
                </c:pt>
                <c:pt idx="61">
                  <c:v>18877</c:v>
                </c:pt>
                <c:pt idx="62">
                  <c:v>17217</c:v>
                </c:pt>
                <c:pt idx="63">
                  <c:v>18699</c:v>
                </c:pt>
                <c:pt idx="64">
                  <c:v>19313</c:v>
                </c:pt>
                <c:pt idx="65">
                  <c:v>20473</c:v>
                </c:pt>
                <c:pt idx="66">
                  <c:v>23548</c:v>
                </c:pt>
                <c:pt idx="67">
                  <c:v>23887</c:v>
                </c:pt>
                <c:pt idx="68">
                  <c:v>24691</c:v>
                </c:pt>
                <c:pt idx="69">
                  <c:v>25482</c:v>
                </c:pt>
                <c:pt idx="70">
                  <c:v>24846</c:v>
                </c:pt>
                <c:pt idx="71">
                  <c:v>26298</c:v>
                </c:pt>
                <c:pt idx="72">
                  <c:v>26982</c:v>
                </c:pt>
                <c:pt idx="73">
                  <c:v>28182</c:v>
                </c:pt>
                <c:pt idx="74">
                  <c:v>29463</c:v>
                </c:pt>
                <c:pt idx="75">
                  <c:v>34108</c:v>
                </c:pt>
                <c:pt idx="76">
                  <c:v>35336</c:v>
                </c:pt>
                <c:pt idx="77">
                  <c:v>30351</c:v>
                </c:pt>
                <c:pt idx="78">
                  <c:v>29562</c:v>
                </c:pt>
                <c:pt idx="79">
                  <c:v>22579</c:v>
                </c:pt>
                <c:pt idx="80">
                  <c:v>20252</c:v>
                </c:pt>
                <c:pt idx="81">
                  <c:v>22637</c:v>
                </c:pt>
                <c:pt idx="82">
                  <c:v>23629</c:v>
                </c:pt>
                <c:pt idx="83">
                  <c:v>25403</c:v>
                </c:pt>
                <c:pt idx="84">
                  <c:v>26777</c:v>
                </c:pt>
                <c:pt idx="85">
                  <c:v>27740</c:v>
                </c:pt>
                <c:pt idx="86">
                  <c:v>26569</c:v>
                </c:pt>
                <c:pt idx="87">
                  <c:v>25618</c:v>
                </c:pt>
                <c:pt idx="88">
                  <c:v>25020</c:v>
                </c:pt>
                <c:pt idx="89">
                  <c:v>26805</c:v>
                </c:pt>
                <c:pt idx="90">
                  <c:v>27808</c:v>
                </c:pt>
                <c:pt idx="91">
                  <c:v>31550</c:v>
                </c:pt>
                <c:pt idx="92">
                  <c:v>32292</c:v>
                </c:pt>
                <c:pt idx="93">
                  <c:v>33355</c:v>
                </c:pt>
                <c:pt idx="94">
                  <c:v>35809</c:v>
                </c:pt>
                <c:pt idx="95">
                  <c:v>37796</c:v>
                </c:pt>
                <c:pt idx="96">
                  <c:v>39561</c:v>
                </c:pt>
                <c:pt idx="97">
                  <c:v>44459</c:v>
                </c:pt>
                <c:pt idx="98">
                  <c:v>48578</c:v>
                </c:pt>
                <c:pt idx="99">
                  <c:v>55154</c:v>
                </c:pt>
                <c:pt idx="100">
                  <c:v>62539</c:v>
                </c:pt>
                <c:pt idx="101">
                  <c:v>65195</c:v>
                </c:pt>
                <c:pt idx="102">
                  <c:v>66472</c:v>
                </c:pt>
                <c:pt idx="103">
                  <c:v>69357</c:v>
                </c:pt>
                <c:pt idx="104">
                  <c:v>73562</c:v>
                </c:pt>
                <c:pt idx="105">
                  <c:v>78829</c:v>
                </c:pt>
                <c:pt idx="106">
                  <c:v>83225</c:v>
                </c:pt>
                <c:pt idx="107">
                  <c:v>84162</c:v>
                </c:pt>
                <c:pt idx="108">
                  <c:v>83616</c:v>
                </c:pt>
                <c:pt idx="109">
                  <c:v>79838</c:v>
                </c:pt>
                <c:pt idx="110">
                  <c:v>72087</c:v>
                </c:pt>
                <c:pt idx="111">
                  <c:v>62447</c:v>
                </c:pt>
                <c:pt idx="112">
                  <c:v>53679</c:v>
                </c:pt>
                <c:pt idx="113">
                  <c:v>44950</c:v>
                </c:pt>
                <c:pt idx="114">
                  <c:v>43214</c:v>
                </c:pt>
                <c:pt idx="115">
                  <c:v>42670</c:v>
                </c:pt>
                <c:pt idx="116">
                  <c:v>44631</c:v>
                </c:pt>
                <c:pt idx="117">
                  <c:v>47597</c:v>
                </c:pt>
                <c:pt idx="118">
                  <c:v>50311</c:v>
                </c:pt>
                <c:pt idx="119">
                  <c:v>53028</c:v>
                </c:pt>
                <c:pt idx="120">
                  <c:v>54415</c:v>
                </c:pt>
                <c:pt idx="121">
                  <c:v>55867</c:v>
                </c:pt>
                <c:pt idx="122">
                  <c:v>55734</c:v>
                </c:pt>
                <c:pt idx="123">
                  <c:v>55562</c:v>
                </c:pt>
                <c:pt idx="124">
                  <c:v>55627</c:v>
                </c:pt>
                <c:pt idx="125">
                  <c:v>57093</c:v>
                </c:pt>
                <c:pt idx="126">
                  <c:v>57125</c:v>
                </c:pt>
                <c:pt idx="127">
                  <c:v>58304</c:v>
                </c:pt>
                <c:pt idx="128">
                  <c:v>56563</c:v>
                </c:pt>
                <c:pt idx="129">
                  <c:v>57057</c:v>
                </c:pt>
                <c:pt idx="130">
                  <c:v>56764</c:v>
                </c:pt>
                <c:pt idx="131">
                  <c:v>57467</c:v>
                </c:pt>
                <c:pt idx="132">
                  <c:v>57513</c:v>
                </c:pt>
                <c:pt idx="133">
                  <c:v>58277</c:v>
                </c:pt>
                <c:pt idx="134">
                  <c:v>60532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Sheet4!$I$5</c:f>
              <c:strCache>
                <c:ptCount val="1"/>
                <c:pt idx="0">
                  <c:v>Net Interstate Migration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Sheet4!$F$6:$F$140</c:f>
              <c:numCache>
                <c:formatCode>mmm\-yyyy</c:formatCode>
                <c:ptCount val="135"/>
                <c:pt idx="0">
                  <c:v>30103</c:v>
                </c:pt>
                <c:pt idx="1">
                  <c:v>30195</c:v>
                </c:pt>
                <c:pt idx="2">
                  <c:v>30286</c:v>
                </c:pt>
                <c:pt idx="3">
                  <c:v>30376</c:v>
                </c:pt>
                <c:pt idx="4">
                  <c:v>30468</c:v>
                </c:pt>
                <c:pt idx="5">
                  <c:v>30560</c:v>
                </c:pt>
                <c:pt idx="6">
                  <c:v>30651</c:v>
                </c:pt>
                <c:pt idx="7">
                  <c:v>30742</c:v>
                </c:pt>
                <c:pt idx="8">
                  <c:v>30834</c:v>
                </c:pt>
                <c:pt idx="9">
                  <c:v>30926</c:v>
                </c:pt>
                <c:pt idx="10">
                  <c:v>31017</c:v>
                </c:pt>
                <c:pt idx="11">
                  <c:v>31107</c:v>
                </c:pt>
                <c:pt idx="12">
                  <c:v>31199</c:v>
                </c:pt>
                <c:pt idx="13">
                  <c:v>31291</c:v>
                </c:pt>
                <c:pt idx="14">
                  <c:v>31382</c:v>
                </c:pt>
                <c:pt idx="15">
                  <c:v>31472</c:v>
                </c:pt>
                <c:pt idx="16">
                  <c:v>31564</c:v>
                </c:pt>
                <c:pt idx="17">
                  <c:v>31656</c:v>
                </c:pt>
                <c:pt idx="18">
                  <c:v>31747</c:v>
                </c:pt>
                <c:pt idx="19">
                  <c:v>31837</c:v>
                </c:pt>
                <c:pt idx="20">
                  <c:v>31929</c:v>
                </c:pt>
                <c:pt idx="21">
                  <c:v>32021</c:v>
                </c:pt>
                <c:pt idx="22">
                  <c:v>32112</c:v>
                </c:pt>
                <c:pt idx="23">
                  <c:v>32203</c:v>
                </c:pt>
                <c:pt idx="24">
                  <c:v>32295</c:v>
                </c:pt>
                <c:pt idx="25">
                  <c:v>32387</c:v>
                </c:pt>
                <c:pt idx="26">
                  <c:v>32478</c:v>
                </c:pt>
                <c:pt idx="27">
                  <c:v>32568</c:v>
                </c:pt>
                <c:pt idx="28">
                  <c:v>32660</c:v>
                </c:pt>
                <c:pt idx="29">
                  <c:v>32752</c:v>
                </c:pt>
                <c:pt idx="30">
                  <c:v>32843</c:v>
                </c:pt>
                <c:pt idx="31">
                  <c:v>32933</c:v>
                </c:pt>
                <c:pt idx="32">
                  <c:v>33025</c:v>
                </c:pt>
                <c:pt idx="33">
                  <c:v>33117</c:v>
                </c:pt>
                <c:pt idx="34">
                  <c:v>33208</c:v>
                </c:pt>
                <c:pt idx="35">
                  <c:v>33298</c:v>
                </c:pt>
                <c:pt idx="36">
                  <c:v>33390</c:v>
                </c:pt>
                <c:pt idx="37">
                  <c:v>33482</c:v>
                </c:pt>
                <c:pt idx="38">
                  <c:v>33573</c:v>
                </c:pt>
                <c:pt idx="39">
                  <c:v>33664</c:v>
                </c:pt>
                <c:pt idx="40">
                  <c:v>33756</c:v>
                </c:pt>
                <c:pt idx="41">
                  <c:v>33848</c:v>
                </c:pt>
                <c:pt idx="42">
                  <c:v>33939</c:v>
                </c:pt>
                <c:pt idx="43">
                  <c:v>34029</c:v>
                </c:pt>
                <c:pt idx="44">
                  <c:v>34121</c:v>
                </c:pt>
                <c:pt idx="45">
                  <c:v>34213</c:v>
                </c:pt>
                <c:pt idx="46">
                  <c:v>34304</c:v>
                </c:pt>
                <c:pt idx="47">
                  <c:v>34394</c:v>
                </c:pt>
                <c:pt idx="48">
                  <c:v>34486</c:v>
                </c:pt>
                <c:pt idx="49">
                  <c:v>34578</c:v>
                </c:pt>
                <c:pt idx="50">
                  <c:v>34669</c:v>
                </c:pt>
                <c:pt idx="51">
                  <c:v>34759</c:v>
                </c:pt>
                <c:pt idx="52">
                  <c:v>34851</c:v>
                </c:pt>
                <c:pt idx="53">
                  <c:v>34943</c:v>
                </c:pt>
                <c:pt idx="54">
                  <c:v>35034</c:v>
                </c:pt>
                <c:pt idx="55">
                  <c:v>35125</c:v>
                </c:pt>
                <c:pt idx="56">
                  <c:v>35217</c:v>
                </c:pt>
                <c:pt idx="57">
                  <c:v>35309</c:v>
                </c:pt>
                <c:pt idx="58">
                  <c:v>35400</c:v>
                </c:pt>
                <c:pt idx="59">
                  <c:v>35490</c:v>
                </c:pt>
                <c:pt idx="60">
                  <c:v>35582</c:v>
                </c:pt>
                <c:pt idx="61">
                  <c:v>35674</c:v>
                </c:pt>
                <c:pt idx="62">
                  <c:v>35765</c:v>
                </c:pt>
                <c:pt idx="63">
                  <c:v>35855</c:v>
                </c:pt>
                <c:pt idx="64">
                  <c:v>35947</c:v>
                </c:pt>
                <c:pt idx="65">
                  <c:v>36039</c:v>
                </c:pt>
                <c:pt idx="66">
                  <c:v>36130</c:v>
                </c:pt>
                <c:pt idx="67">
                  <c:v>36220</c:v>
                </c:pt>
                <c:pt idx="68">
                  <c:v>36312</c:v>
                </c:pt>
                <c:pt idx="69">
                  <c:v>36404</c:v>
                </c:pt>
                <c:pt idx="70">
                  <c:v>36495</c:v>
                </c:pt>
                <c:pt idx="71">
                  <c:v>36586</c:v>
                </c:pt>
                <c:pt idx="72">
                  <c:v>36678</c:v>
                </c:pt>
                <c:pt idx="73">
                  <c:v>36770</c:v>
                </c:pt>
                <c:pt idx="74">
                  <c:v>36861</c:v>
                </c:pt>
                <c:pt idx="75">
                  <c:v>36951</c:v>
                </c:pt>
                <c:pt idx="76">
                  <c:v>37043</c:v>
                </c:pt>
                <c:pt idx="77">
                  <c:v>37135</c:v>
                </c:pt>
                <c:pt idx="78">
                  <c:v>37226</c:v>
                </c:pt>
                <c:pt idx="79">
                  <c:v>37316</c:v>
                </c:pt>
                <c:pt idx="80">
                  <c:v>37408</c:v>
                </c:pt>
                <c:pt idx="81">
                  <c:v>37500</c:v>
                </c:pt>
                <c:pt idx="82">
                  <c:v>37591</c:v>
                </c:pt>
                <c:pt idx="83">
                  <c:v>37681</c:v>
                </c:pt>
                <c:pt idx="84">
                  <c:v>37773</c:v>
                </c:pt>
                <c:pt idx="85">
                  <c:v>37865</c:v>
                </c:pt>
                <c:pt idx="86">
                  <c:v>37956</c:v>
                </c:pt>
                <c:pt idx="87">
                  <c:v>38047</c:v>
                </c:pt>
                <c:pt idx="88">
                  <c:v>38139</c:v>
                </c:pt>
                <c:pt idx="89">
                  <c:v>38231</c:v>
                </c:pt>
                <c:pt idx="90">
                  <c:v>38322</c:v>
                </c:pt>
                <c:pt idx="91">
                  <c:v>38412</c:v>
                </c:pt>
                <c:pt idx="92">
                  <c:v>38504</c:v>
                </c:pt>
                <c:pt idx="93">
                  <c:v>38596</c:v>
                </c:pt>
                <c:pt idx="94">
                  <c:v>38687</c:v>
                </c:pt>
                <c:pt idx="95">
                  <c:v>38777</c:v>
                </c:pt>
                <c:pt idx="96">
                  <c:v>38869</c:v>
                </c:pt>
                <c:pt idx="97">
                  <c:v>38961</c:v>
                </c:pt>
                <c:pt idx="98">
                  <c:v>39052</c:v>
                </c:pt>
                <c:pt idx="99">
                  <c:v>39142</c:v>
                </c:pt>
                <c:pt idx="100">
                  <c:v>39234</c:v>
                </c:pt>
                <c:pt idx="101">
                  <c:v>39326</c:v>
                </c:pt>
                <c:pt idx="102">
                  <c:v>39417</c:v>
                </c:pt>
                <c:pt idx="103">
                  <c:v>39508</c:v>
                </c:pt>
                <c:pt idx="104">
                  <c:v>39600</c:v>
                </c:pt>
                <c:pt idx="105">
                  <c:v>39692</c:v>
                </c:pt>
                <c:pt idx="106">
                  <c:v>39783</c:v>
                </c:pt>
                <c:pt idx="107">
                  <c:v>39873</c:v>
                </c:pt>
                <c:pt idx="108">
                  <c:v>39965</c:v>
                </c:pt>
                <c:pt idx="109">
                  <c:v>40057</c:v>
                </c:pt>
                <c:pt idx="110">
                  <c:v>40148</c:v>
                </c:pt>
                <c:pt idx="111">
                  <c:v>40238</c:v>
                </c:pt>
                <c:pt idx="112">
                  <c:v>40330</c:v>
                </c:pt>
                <c:pt idx="113">
                  <c:v>40422</c:v>
                </c:pt>
                <c:pt idx="114">
                  <c:v>40513</c:v>
                </c:pt>
                <c:pt idx="115">
                  <c:v>40603</c:v>
                </c:pt>
                <c:pt idx="116">
                  <c:v>40695</c:v>
                </c:pt>
                <c:pt idx="117">
                  <c:v>40787</c:v>
                </c:pt>
                <c:pt idx="118">
                  <c:v>40878</c:v>
                </c:pt>
                <c:pt idx="119">
                  <c:v>40969</c:v>
                </c:pt>
                <c:pt idx="120">
                  <c:v>41061</c:v>
                </c:pt>
                <c:pt idx="121">
                  <c:v>41153</c:v>
                </c:pt>
                <c:pt idx="122">
                  <c:v>41244</c:v>
                </c:pt>
                <c:pt idx="123">
                  <c:v>41334</c:v>
                </c:pt>
                <c:pt idx="124">
                  <c:v>41426</c:v>
                </c:pt>
                <c:pt idx="125">
                  <c:v>41518</c:v>
                </c:pt>
                <c:pt idx="126">
                  <c:v>41609</c:v>
                </c:pt>
                <c:pt idx="127">
                  <c:v>41699</c:v>
                </c:pt>
                <c:pt idx="128">
                  <c:v>41791</c:v>
                </c:pt>
                <c:pt idx="129">
                  <c:v>41883</c:v>
                </c:pt>
                <c:pt idx="130">
                  <c:v>41974</c:v>
                </c:pt>
                <c:pt idx="131">
                  <c:v>42064</c:v>
                </c:pt>
                <c:pt idx="132">
                  <c:v>42156</c:v>
                </c:pt>
                <c:pt idx="133">
                  <c:v>42248</c:v>
                </c:pt>
                <c:pt idx="134">
                  <c:v>42339</c:v>
                </c:pt>
              </c:numCache>
            </c:numRef>
          </c:cat>
          <c:val>
            <c:numRef>
              <c:f>Sheet4!$I$6:$I$140</c:f>
              <c:numCache>
                <c:formatCode>_-* #,##0_-;\-* #,##0_-;_-* "-"??_-;_-@_-</c:formatCode>
                <c:ptCount val="135"/>
                <c:pt idx="0">
                  <c:v>-14429</c:v>
                </c:pt>
                <c:pt idx="1">
                  <c:v>-11372</c:v>
                </c:pt>
                <c:pt idx="2">
                  <c:v>-8757</c:v>
                </c:pt>
                <c:pt idx="3">
                  <c:v>-6560</c:v>
                </c:pt>
                <c:pt idx="4">
                  <c:v>-5136</c:v>
                </c:pt>
                <c:pt idx="5">
                  <c:v>-4517</c:v>
                </c:pt>
                <c:pt idx="6">
                  <c:v>-3917</c:v>
                </c:pt>
                <c:pt idx="7">
                  <c:v>-2876</c:v>
                </c:pt>
                <c:pt idx="8">
                  <c:v>-3340</c:v>
                </c:pt>
                <c:pt idx="9">
                  <c:v>-3374</c:v>
                </c:pt>
                <c:pt idx="10">
                  <c:v>-3402</c:v>
                </c:pt>
                <c:pt idx="11">
                  <c:v>-5575</c:v>
                </c:pt>
                <c:pt idx="12">
                  <c:v>-5799</c:v>
                </c:pt>
                <c:pt idx="13">
                  <c:v>-7298</c:v>
                </c:pt>
                <c:pt idx="14">
                  <c:v>-10290</c:v>
                </c:pt>
                <c:pt idx="15">
                  <c:v>-11420</c:v>
                </c:pt>
                <c:pt idx="16">
                  <c:v>-13201</c:v>
                </c:pt>
                <c:pt idx="17">
                  <c:v>-13642</c:v>
                </c:pt>
                <c:pt idx="18">
                  <c:v>-13295</c:v>
                </c:pt>
                <c:pt idx="19">
                  <c:v>-13758</c:v>
                </c:pt>
                <c:pt idx="20">
                  <c:v>-13105</c:v>
                </c:pt>
                <c:pt idx="21">
                  <c:v>-13281</c:v>
                </c:pt>
                <c:pt idx="22">
                  <c:v>-13865</c:v>
                </c:pt>
                <c:pt idx="23">
                  <c:v>-14767</c:v>
                </c:pt>
                <c:pt idx="24">
                  <c:v>-14423</c:v>
                </c:pt>
                <c:pt idx="25">
                  <c:v>-13128</c:v>
                </c:pt>
                <c:pt idx="26">
                  <c:v>-11899</c:v>
                </c:pt>
                <c:pt idx="27">
                  <c:v>-12201</c:v>
                </c:pt>
                <c:pt idx="28">
                  <c:v>-12504</c:v>
                </c:pt>
                <c:pt idx="29">
                  <c:v>-12768</c:v>
                </c:pt>
                <c:pt idx="30">
                  <c:v>-11567</c:v>
                </c:pt>
                <c:pt idx="31">
                  <c:v>-9581</c:v>
                </c:pt>
                <c:pt idx="32">
                  <c:v>-7829</c:v>
                </c:pt>
                <c:pt idx="33">
                  <c:v>-7811</c:v>
                </c:pt>
                <c:pt idx="34">
                  <c:v>-9053</c:v>
                </c:pt>
                <c:pt idx="35">
                  <c:v>-11249</c:v>
                </c:pt>
                <c:pt idx="36">
                  <c:v>-14853</c:v>
                </c:pt>
                <c:pt idx="37">
                  <c:v>-17157</c:v>
                </c:pt>
                <c:pt idx="38">
                  <c:v>-18455</c:v>
                </c:pt>
                <c:pt idx="39">
                  <c:v>-19074</c:v>
                </c:pt>
                <c:pt idx="40">
                  <c:v>-18427</c:v>
                </c:pt>
                <c:pt idx="41">
                  <c:v>-20397</c:v>
                </c:pt>
                <c:pt idx="42">
                  <c:v>-21011</c:v>
                </c:pt>
                <c:pt idx="43">
                  <c:v>-22795</c:v>
                </c:pt>
                <c:pt idx="44">
                  <c:v>-25388</c:v>
                </c:pt>
                <c:pt idx="45">
                  <c:v>-27365</c:v>
                </c:pt>
                <c:pt idx="46">
                  <c:v>-28718</c:v>
                </c:pt>
                <c:pt idx="47">
                  <c:v>-29523</c:v>
                </c:pt>
                <c:pt idx="48">
                  <c:v>-29195</c:v>
                </c:pt>
                <c:pt idx="49">
                  <c:v>-26316</c:v>
                </c:pt>
                <c:pt idx="50">
                  <c:v>-24750</c:v>
                </c:pt>
                <c:pt idx="51">
                  <c:v>-22564</c:v>
                </c:pt>
                <c:pt idx="52">
                  <c:v>-22020</c:v>
                </c:pt>
                <c:pt idx="53">
                  <c:v>-20414</c:v>
                </c:pt>
                <c:pt idx="54">
                  <c:v>-18205</c:v>
                </c:pt>
                <c:pt idx="55">
                  <c:v>-15051</c:v>
                </c:pt>
                <c:pt idx="56">
                  <c:v>-12800</c:v>
                </c:pt>
                <c:pt idx="57">
                  <c:v>-11318</c:v>
                </c:pt>
                <c:pt idx="58">
                  <c:v>-9981</c:v>
                </c:pt>
                <c:pt idx="59">
                  <c:v>-7462</c:v>
                </c:pt>
                <c:pt idx="60">
                  <c:v>-6195</c:v>
                </c:pt>
                <c:pt idx="61">
                  <c:v>-4128</c:v>
                </c:pt>
                <c:pt idx="62">
                  <c:v>-2641</c:v>
                </c:pt>
                <c:pt idx="63">
                  <c:v>-1840</c:v>
                </c:pt>
                <c:pt idx="64">
                  <c:v>-270</c:v>
                </c:pt>
                <c:pt idx="65">
                  <c:v>-158</c:v>
                </c:pt>
                <c:pt idx="66">
                  <c:v>1394</c:v>
                </c:pt>
                <c:pt idx="67">
                  <c:v>1803</c:v>
                </c:pt>
                <c:pt idx="68">
                  <c:v>2527</c:v>
                </c:pt>
                <c:pt idx="69">
                  <c:v>3643</c:v>
                </c:pt>
                <c:pt idx="70">
                  <c:v>3883</c:v>
                </c:pt>
                <c:pt idx="71">
                  <c:v>4886</c:v>
                </c:pt>
                <c:pt idx="72">
                  <c:v>5219</c:v>
                </c:pt>
                <c:pt idx="73">
                  <c:v>5756</c:v>
                </c:pt>
                <c:pt idx="74">
                  <c:v>4920</c:v>
                </c:pt>
                <c:pt idx="75">
                  <c:v>5377</c:v>
                </c:pt>
                <c:pt idx="76">
                  <c:v>5163</c:v>
                </c:pt>
                <c:pt idx="77">
                  <c:v>4957</c:v>
                </c:pt>
                <c:pt idx="78">
                  <c:v>5104</c:v>
                </c:pt>
                <c:pt idx="79">
                  <c:v>4914</c:v>
                </c:pt>
                <c:pt idx="80">
                  <c:v>3609</c:v>
                </c:pt>
                <c:pt idx="81">
                  <c:v>2100</c:v>
                </c:pt>
                <c:pt idx="82">
                  <c:v>1144</c:v>
                </c:pt>
                <c:pt idx="83">
                  <c:v>-135</c:v>
                </c:pt>
                <c:pt idx="84">
                  <c:v>-743</c:v>
                </c:pt>
                <c:pt idx="85">
                  <c:v>-729</c:v>
                </c:pt>
                <c:pt idx="86">
                  <c:v>-2221</c:v>
                </c:pt>
                <c:pt idx="87">
                  <c:v>-3103</c:v>
                </c:pt>
                <c:pt idx="88">
                  <c:v>-3051</c:v>
                </c:pt>
                <c:pt idx="89">
                  <c:v>-3248</c:v>
                </c:pt>
                <c:pt idx="90">
                  <c:v>-2583</c:v>
                </c:pt>
                <c:pt idx="91">
                  <c:v>-3128</c:v>
                </c:pt>
                <c:pt idx="92">
                  <c:v>-3070</c:v>
                </c:pt>
                <c:pt idx="93">
                  <c:v>-3431</c:v>
                </c:pt>
                <c:pt idx="94">
                  <c:v>-3571</c:v>
                </c:pt>
                <c:pt idx="95">
                  <c:v>-2363</c:v>
                </c:pt>
                <c:pt idx="96">
                  <c:v>-1831</c:v>
                </c:pt>
                <c:pt idx="97">
                  <c:v>-1001</c:v>
                </c:pt>
                <c:pt idx="98">
                  <c:v>-613</c:v>
                </c:pt>
                <c:pt idx="99">
                  <c:v>-1467</c:v>
                </c:pt>
                <c:pt idx="100">
                  <c:v>-1617</c:v>
                </c:pt>
                <c:pt idx="101">
                  <c:v>-1562</c:v>
                </c:pt>
                <c:pt idx="102">
                  <c:v>-2558</c:v>
                </c:pt>
                <c:pt idx="103">
                  <c:v>-1884</c:v>
                </c:pt>
                <c:pt idx="104">
                  <c:v>-1924</c:v>
                </c:pt>
                <c:pt idx="105">
                  <c:v>-1638</c:v>
                </c:pt>
                <c:pt idx="106">
                  <c:v>-225</c:v>
                </c:pt>
                <c:pt idx="107">
                  <c:v>529</c:v>
                </c:pt>
                <c:pt idx="108">
                  <c:v>1523</c:v>
                </c:pt>
                <c:pt idx="109">
                  <c:v>1804</c:v>
                </c:pt>
                <c:pt idx="110">
                  <c:v>2592</c:v>
                </c:pt>
                <c:pt idx="111">
                  <c:v>2777</c:v>
                </c:pt>
                <c:pt idx="112">
                  <c:v>3314</c:v>
                </c:pt>
                <c:pt idx="113">
                  <c:v>3229</c:v>
                </c:pt>
                <c:pt idx="114">
                  <c:v>3131</c:v>
                </c:pt>
                <c:pt idx="115">
                  <c:v>3401</c:v>
                </c:pt>
                <c:pt idx="116">
                  <c:v>3534</c:v>
                </c:pt>
                <c:pt idx="117">
                  <c:v>3544</c:v>
                </c:pt>
                <c:pt idx="118">
                  <c:v>3372</c:v>
                </c:pt>
                <c:pt idx="119">
                  <c:v>2555</c:v>
                </c:pt>
                <c:pt idx="120">
                  <c:v>1439</c:v>
                </c:pt>
                <c:pt idx="121">
                  <c:v>1483</c:v>
                </c:pt>
                <c:pt idx="122">
                  <c:v>2335</c:v>
                </c:pt>
                <c:pt idx="123">
                  <c:v>3454</c:v>
                </c:pt>
                <c:pt idx="124">
                  <c:v>5443</c:v>
                </c:pt>
                <c:pt idx="125">
                  <c:v>6903</c:v>
                </c:pt>
                <c:pt idx="126">
                  <c:v>7528</c:v>
                </c:pt>
                <c:pt idx="127">
                  <c:v>8367</c:v>
                </c:pt>
                <c:pt idx="128">
                  <c:v>8783</c:v>
                </c:pt>
                <c:pt idx="129">
                  <c:v>8455</c:v>
                </c:pt>
                <c:pt idx="130">
                  <c:v>9336</c:v>
                </c:pt>
                <c:pt idx="131">
                  <c:v>9774</c:v>
                </c:pt>
                <c:pt idx="132">
                  <c:v>10190</c:v>
                </c:pt>
                <c:pt idx="133">
                  <c:v>11187</c:v>
                </c:pt>
                <c:pt idx="134">
                  <c:v>13049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Sheet4!$J$5</c:f>
              <c:strCache>
                <c:ptCount val="1"/>
                <c:pt idx="0">
                  <c:v>Total Population Change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Sheet4!$F$6:$F$140</c:f>
              <c:numCache>
                <c:formatCode>mmm\-yyyy</c:formatCode>
                <c:ptCount val="135"/>
                <c:pt idx="0">
                  <c:v>30103</c:v>
                </c:pt>
                <c:pt idx="1">
                  <c:v>30195</c:v>
                </c:pt>
                <c:pt idx="2">
                  <c:v>30286</c:v>
                </c:pt>
                <c:pt idx="3">
                  <c:v>30376</c:v>
                </c:pt>
                <c:pt idx="4">
                  <c:v>30468</c:v>
                </c:pt>
                <c:pt idx="5">
                  <c:v>30560</c:v>
                </c:pt>
                <c:pt idx="6">
                  <c:v>30651</c:v>
                </c:pt>
                <c:pt idx="7">
                  <c:v>30742</c:v>
                </c:pt>
                <c:pt idx="8">
                  <c:v>30834</c:v>
                </c:pt>
                <c:pt idx="9">
                  <c:v>30926</c:v>
                </c:pt>
                <c:pt idx="10">
                  <c:v>31017</c:v>
                </c:pt>
                <c:pt idx="11">
                  <c:v>31107</c:v>
                </c:pt>
                <c:pt idx="12">
                  <c:v>31199</c:v>
                </c:pt>
                <c:pt idx="13">
                  <c:v>31291</c:v>
                </c:pt>
                <c:pt idx="14">
                  <c:v>31382</c:v>
                </c:pt>
                <c:pt idx="15">
                  <c:v>31472</c:v>
                </c:pt>
                <c:pt idx="16">
                  <c:v>31564</c:v>
                </c:pt>
                <c:pt idx="17">
                  <c:v>31656</c:v>
                </c:pt>
                <c:pt idx="18">
                  <c:v>31747</c:v>
                </c:pt>
                <c:pt idx="19">
                  <c:v>31837</c:v>
                </c:pt>
                <c:pt idx="20">
                  <c:v>31929</c:v>
                </c:pt>
                <c:pt idx="21">
                  <c:v>32021</c:v>
                </c:pt>
                <c:pt idx="22">
                  <c:v>32112</c:v>
                </c:pt>
                <c:pt idx="23">
                  <c:v>32203</c:v>
                </c:pt>
                <c:pt idx="24">
                  <c:v>32295</c:v>
                </c:pt>
                <c:pt idx="25">
                  <c:v>32387</c:v>
                </c:pt>
                <c:pt idx="26">
                  <c:v>32478</c:v>
                </c:pt>
                <c:pt idx="27">
                  <c:v>32568</c:v>
                </c:pt>
                <c:pt idx="28">
                  <c:v>32660</c:v>
                </c:pt>
                <c:pt idx="29">
                  <c:v>32752</c:v>
                </c:pt>
                <c:pt idx="30">
                  <c:v>32843</c:v>
                </c:pt>
                <c:pt idx="31">
                  <c:v>32933</c:v>
                </c:pt>
                <c:pt idx="32">
                  <c:v>33025</c:v>
                </c:pt>
                <c:pt idx="33">
                  <c:v>33117</c:v>
                </c:pt>
                <c:pt idx="34">
                  <c:v>33208</c:v>
                </c:pt>
                <c:pt idx="35">
                  <c:v>33298</c:v>
                </c:pt>
                <c:pt idx="36">
                  <c:v>33390</c:v>
                </c:pt>
                <c:pt idx="37">
                  <c:v>33482</c:v>
                </c:pt>
                <c:pt idx="38">
                  <c:v>33573</c:v>
                </c:pt>
                <c:pt idx="39">
                  <c:v>33664</c:v>
                </c:pt>
                <c:pt idx="40">
                  <c:v>33756</c:v>
                </c:pt>
                <c:pt idx="41">
                  <c:v>33848</c:v>
                </c:pt>
                <c:pt idx="42">
                  <c:v>33939</c:v>
                </c:pt>
                <c:pt idx="43">
                  <c:v>34029</c:v>
                </c:pt>
                <c:pt idx="44">
                  <c:v>34121</c:v>
                </c:pt>
                <c:pt idx="45">
                  <c:v>34213</c:v>
                </c:pt>
                <c:pt idx="46">
                  <c:v>34304</c:v>
                </c:pt>
                <c:pt idx="47">
                  <c:v>34394</c:v>
                </c:pt>
                <c:pt idx="48">
                  <c:v>34486</c:v>
                </c:pt>
                <c:pt idx="49">
                  <c:v>34578</c:v>
                </c:pt>
                <c:pt idx="50">
                  <c:v>34669</c:v>
                </c:pt>
                <c:pt idx="51">
                  <c:v>34759</c:v>
                </c:pt>
                <c:pt idx="52">
                  <c:v>34851</c:v>
                </c:pt>
                <c:pt idx="53">
                  <c:v>34943</c:v>
                </c:pt>
                <c:pt idx="54">
                  <c:v>35034</c:v>
                </c:pt>
                <c:pt idx="55">
                  <c:v>35125</c:v>
                </c:pt>
                <c:pt idx="56">
                  <c:v>35217</c:v>
                </c:pt>
                <c:pt idx="57">
                  <c:v>35309</c:v>
                </c:pt>
                <c:pt idx="58">
                  <c:v>35400</c:v>
                </c:pt>
                <c:pt idx="59">
                  <c:v>35490</c:v>
                </c:pt>
                <c:pt idx="60">
                  <c:v>35582</c:v>
                </c:pt>
                <c:pt idx="61">
                  <c:v>35674</c:v>
                </c:pt>
                <c:pt idx="62">
                  <c:v>35765</c:v>
                </c:pt>
                <c:pt idx="63">
                  <c:v>35855</c:v>
                </c:pt>
                <c:pt idx="64">
                  <c:v>35947</c:v>
                </c:pt>
                <c:pt idx="65">
                  <c:v>36039</c:v>
                </c:pt>
                <c:pt idx="66">
                  <c:v>36130</c:v>
                </c:pt>
                <c:pt idx="67">
                  <c:v>36220</c:v>
                </c:pt>
                <c:pt idx="68">
                  <c:v>36312</c:v>
                </c:pt>
                <c:pt idx="69">
                  <c:v>36404</c:v>
                </c:pt>
                <c:pt idx="70">
                  <c:v>36495</c:v>
                </c:pt>
                <c:pt idx="71">
                  <c:v>36586</c:v>
                </c:pt>
                <c:pt idx="72">
                  <c:v>36678</c:v>
                </c:pt>
                <c:pt idx="73">
                  <c:v>36770</c:v>
                </c:pt>
                <c:pt idx="74">
                  <c:v>36861</c:v>
                </c:pt>
                <c:pt idx="75">
                  <c:v>36951</c:v>
                </c:pt>
                <c:pt idx="76">
                  <c:v>37043</c:v>
                </c:pt>
                <c:pt idx="77">
                  <c:v>37135</c:v>
                </c:pt>
                <c:pt idx="78">
                  <c:v>37226</c:v>
                </c:pt>
                <c:pt idx="79">
                  <c:v>37316</c:v>
                </c:pt>
                <c:pt idx="80">
                  <c:v>37408</c:v>
                </c:pt>
                <c:pt idx="81">
                  <c:v>37500</c:v>
                </c:pt>
                <c:pt idx="82">
                  <c:v>37591</c:v>
                </c:pt>
                <c:pt idx="83">
                  <c:v>37681</c:v>
                </c:pt>
                <c:pt idx="84">
                  <c:v>37773</c:v>
                </c:pt>
                <c:pt idx="85">
                  <c:v>37865</c:v>
                </c:pt>
                <c:pt idx="86">
                  <c:v>37956</c:v>
                </c:pt>
                <c:pt idx="87">
                  <c:v>38047</c:v>
                </c:pt>
                <c:pt idx="88">
                  <c:v>38139</c:v>
                </c:pt>
                <c:pt idx="89">
                  <c:v>38231</c:v>
                </c:pt>
                <c:pt idx="90">
                  <c:v>38322</c:v>
                </c:pt>
                <c:pt idx="91">
                  <c:v>38412</c:v>
                </c:pt>
                <c:pt idx="92">
                  <c:v>38504</c:v>
                </c:pt>
                <c:pt idx="93">
                  <c:v>38596</c:v>
                </c:pt>
                <c:pt idx="94">
                  <c:v>38687</c:v>
                </c:pt>
                <c:pt idx="95">
                  <c:v>38777</c:v>
                </c:pt>
                <c:pt idx="96">
                  <c:v>38869</c:v>
                </c:pt>
                <c:pt idx="97">
                  <c:v>38961</c:v>
                </c:pt>
                <c:pt idx="98">
                  <c:v>39052</c:v>
                </c:pt>
                <c:pt idx="99">
                  <c:v>39142</c:v>
                </c:pt>
                <c:pt idx="100">
                  <c:v>39234</c:v>
                </c:pt>
                <c:pt idx="101">
                  <c:v>39326</c:v>
                </c:pt>
                <c:pt idx="102">
                  <c:v>39417</c:v>
                </c:pt>
                <c:pt idx="103">
                  <c:v>39508</c:v>
                </c:pt>
                <c:pt idx="104">
                  <c:v>39600</c:v>
                </c:pt>
                <c:pt idx="105">
                  <c:v>39692</c:v>
                </c:pt>
                <c:pt idx="106">
                  <c:v>39783</c:v>
                </c:pt>
                <c:pt idx="107">
                  <c:v>39873</c:v>
                </c:pt>
                <c:pt idx="108">
                  <c:v>39965</c:v>
                </c:pt>
                <c:pt idx="109">
                  <c:v>40057</c:v>
                </c:pt>
                <c:pt idx="110">
                  <c:v>40148</c:v>
                </c:pt>
                <c:pt idx="111">
                  <c:v>40238</c:v>
                </c:pt>
                <c:pt idx="112">
                  <c:v>40330</c:v>
                </c:pt>
                <c:pt idx="113">
                  <c:v>40422</c:v>
                </c:pt>
                <c:pt idx="114">
                  <c:v>40513</c:v>
                </c:pt>
                <c:pt idx="115">
                  <c:v>40603</c:v>
                </c:pt>
                <c:pt idx="116">
                  <c:v>40695</c:v>
                </c:pt>
                <c:pt idx="117">
                  <c:v>40787</c:v>
                </c:pt>
                <c:pt idx="118">
                  <c:v>40878</c:v>
                </c:pt>
                <c:pt idx="119">
                  <c:v>40969</c:v>
                </c:pt>
                <c:pt idx="120">
                  <c:v>41061</c:v>
                </c:pt>
                <c:pt idx="121">
                  <c:v>41153</c:v>
                </c:pt>
                <c:pt idx="122">
                  <c:v>41244</c:v>
                </c:pt>
                <c:pt idx="123">
                  <c:v>41334</c:v>
                </c:pt>
                <c:pt idx="124">
                  <c:v>41426</c:v>
                </c:pt>
                <c:pt idx="125">
                  <c:v>41518</c:v>
                </c:pt>
                <c:pt idx="126">
                  <c:v>41609</c:v>
                </c:pt>
                <c:pt idx="127">
                  <c:v>41699</c:v>
                </c:pt>
                <c:pt idx="128">
                  <c:v>41791</c:v>
                </c:pt>
                <c:pt idx="129">
                  <c:v>41883</c:v>
                </c:pt>
                <c:pt idx="130">
                  <c:v>41974</c:v>
                </c:pt>
                <c:pt idx="131">
                  <c:v>42064</c:v>
                </c:pt>
                <c:pt idx="132">
                  <c:v>42156</c:v>
                </c:pt>
                <c:pt idx="133">
                  <c:v>42248</c:v>
                </c:pt>
                <c:pt idx="134">
                  <c:v>42339</c:v>
                </c:pt>
              </c:numCache>
            </c:numRef>
          </c:cat>
          <c:val>
            <c:numRef>
              <c:f>Sheet4!$J$6:$J$140</c:f>
              <c:numCache>
                <c:formatCode>_-* #,##0_-;\-* #,##0_-;_-* "-"??_-;_-@_-</c:formatCode>
                <c:ptCount val="135"/>
                <c:pt idx="0">
                  <c:v>45953</c:v>
                </c:pt>
                <c:pt idx="1">
                  <c:v>45398</c:v>
                </c:pt>
                <c:pt idx="2">
                  <c:v>44289</c:v>
                </c:pt>
                <c:pt idx="3">
                  <c:v>44428</c:v>
                </c:pt>
                <c:pt idx="4">
                  <c:v>42832</c:v>
                </c:pt>
                <c:pt idx="5">
                  <c:v>42454</c:v>
                </c:pt>
                <c:pt idx="6">
                  <c:v>41811</c:v>
                </c:pt>
                <c:pt idx="7">
                  <c:v>40955</c:v>
                </c:pt>
                <c:pt idx="8">
                  <c:v>40790</c:v>
                </c:pt>
                <c:pt idx="9">
                  <c:v>41364</c:v>
                </c:pt>
                <c:pt idx="10">
                  <c:v>43142</c:v>
                </c:pt>
                <c:pt idx="11">
                  <c:v>43532</c:v>
                </c:pt>
                <c:pt idx="12">
                  <c:v>43576</c:v>
                </c:pt>
                <c:pt idx="13">
                  <c:v>43247</c:v>
                </c:pt>
                <c:pt idx="14">
                  <c:v>42781</c:v>
                </c:pt>
                <c:pt idx="15">
                  <c:v>41312</c:v>
                </c:pt>
                <c:pt idx="16">
                  <c:v>40788</c:v>
                </c:pt>
                <c:pt idx="17">
                  <c:v>42146</c:v>
                </c:pt>
                <c:pt idx="18">
                  <c:v>43421</c:v>
                </c:pt>
                <c:pt idx="19">
                  <c:v>46361</c:v>
                </c:pt>
                <c:pt idx="20">
                  <c:v>49255</c:v>
                </c:pt>
                <c:pt idx="21">
                  <c:v>51765</c:v>
                </c:pt>
                <c:pt idx="22">
                  <c:v>51103</c:v>
                </c:pt>
                <c:pt idx="23">
                  <c:v>52571</c:v>
                </c:pt>
                <c:pt idx="24">
                  <c:v>52458</c:v>
                </c:pt>
                <c:pt idx="25">
                  <c:v>56669</c:v>
                </c:pt>
                <c:pt idx="26">
                  <c:v>60355</c:v>
                </c:pt>
                <c:pt idx="27">
                  <c:v>59993</c:v>
                </c:pt>
                <c:pt idx="28">
                  <c:v>57595</c:v>
                </c:pt>
                <c:pt idx="29">
                  <c:v>53161</c:v>
                </c:pt>
                <c:pt idx="30">
                  <c:v>52925</c:v>
                </c:pt>
                <c:pt idx="31">
                  <c:v>54570</c:v>
                </c:pt>
                <c:pt idx="32">
                  <c:v>58428</c:v>
                </c:pt>
                <c:pt idx="33">
                  <c:v>57646</c:v>
                </c:pt>
                <c:pt idx="34">
                  <c:v>52482</c:v>
                </c:pt>
                <c:pt idx="35">
                  <c:v>48862</c:v>
                </c:pt>
                <c:pt idx="36">
                  <c:v>41781</c:v>
                </c:pt>
                <c:pt idx="37">
                  <c:v>38226</c:v>
                </c:pt>
                <c:pt idx="38">
                  <c:v>34376</c:v>
                </c:pt>
                <c:pt idx="39">
                  <c:v>31731</c:v>
                </c:pt>
                <c:pt idx="40">
                  <c:v>29844</c:v>
                </c:pt>
                <c:pt idx="41">
                  <c:v>25427</c:v>
                </c:pt>
                <c:pt idx="42">
                  <c:v>23136</c:v>
                </c:pt>
                <c:pt idx="43">
                  <c:v>18124</c:v>
                </c:pt>
                <c:pt idx="44">
                  <c:v>12549</c:v>
                </c:pt>
                <c:pt idx="45">
                  <c:v>9958</c:v>
                </c:pt>
                <c:pt idx="46">
                  <c:v>8519</c:v>
                </c:pt>
                <c:pt idx="47">
                  <c:v>7745</c:v>
                </c:pt>
                <c:pt idx="48">
                  <c:v>10223</c:v>
                </c:pt>
                <c:pt idx="49">
                  <c:v>14584</c:v>
                </c:pt>
                <c:pt idx="50">
                  <c:v>16467</c:v>
                </c:pt>
                <c:pt idx="51">
                  <c:v>20279</c:v>
                </c:pt>
                <c:pt idx="52">
                  <c:v>24671</c:v>
                </c:pt>
                <c:pt idx="53">
                  <c:v>27008</c:v>
                </c:pt>
                <c:pt idx="54">
                  <c:v>34148</c:v>
                </c:pt>
                <c:pt idx="55">
                  <c:v>36284</c:v>
                </c:pt>
                <c:pt idx="56">
                  <c:v>37324</c:v>
                </c:pt>
                <c:pt idx="57">
                  <c:v>38094</c:v>
                </c:pt>
                <c:pt idx="58">
                  <c:v>35551</c:v>
                </c:pt>
                <c:pt idx="59">
                  <c:v>37783</c:v>
                </c:pt>
                <c:pt idx="60">
                  <c:v>34313</c:v>
                </c:pt>
                <c:pt idx="61">
                  <c:v>33695</c:v>
                </c:pt>
                <c:pt idx="62">
                  <c:v>33252</c:v>
                </c:pt>
                <c:pt idx="63">
                  <c:v>35516</c:v>
                </c:pt>
                <c:pt idx="64">
                  <c:v>37673</c:v>
                </c:pt>
                <c:pt idx="65">
                  <c:v>39133</c:v>
                </c:pt>
                <c:pt idx="66">
                  <c:v>43189</c:v>
                </c:pt>
                <c:pt idx="67">
                  <c:v>44280</c:v>
                </c:pt>
                <c:pt idx="68">
                  <c:v>45492</c:v>
                </c:pt>
                <c:pt idx="69">
                  <c:v>48318</c:v>
                </c:pt>
                <c:pt idx="70">
                  <c:v>48236</c:v>
                </c:pt>
                <c:pt idx="71">
                  <c:v>50408</c:v>
                </c:pt>
                <c:pt idx="72">
                  <c:v>51603</c:v>
                </c:pt>
                <c:pt idx="73">
                  <c:v>52810</c:v>
                </c:pt>
                <c:pt idx="74">
                  <c:v>53274</c:v>
                </c:pt>
                <c:pt idx="75">
                  <c:v>58165</c:v>
                </c:pt>
                <c:pt idx="76">
                  <c:v>59550</c:v>
                </c:pt>
                <c:pt idx="77">
                  <c:v>57616</c:v>
                </c:pt>
                <c:pt idx="78">
                  <c:v>59357</c:v>
                </c:pt>
                <c:pt idx="79">
                  <c:v>55215</c:v>
                </c:pt>
                <c:pt idx="80">
                  <c:v>54159</c:v>
                </c:pt>
                <c:pt idx="81">
                  <c:v>54331</c:v>
                </c:pt>
                <c:pt idx="82">
                  <c:v>54812</c:v>
                </c:pt>
                <c:pt idx="83">
                  <c:v>55274</c:v>
                </c:pt>
                <c:pt idx="84">
                  <c:v>56035</c:v>
                </c:pt>
                <c:pt idx="85">
                  <c:v>57443</c:v>
                </c:pt>
                <c:pt idx="86">
                  <c:v>55152</c:v>
                </c:pt>
                <c:pt idx="87">
                  <c:v>53856</c:v>
                </c:pt>
                <c:pt idx="88">
                  <c:v>53340</c:v>
                </c:pt>
                <c:pt idx="89">
                  <c:v>55533</c:v>
                </c:pt>
                <c:pt idx="90">
                  <c:v>56971</c:v>
                </c:pt>
                <c:pt idx="91">
                  <c:v>60272</c:v>
                </c:pt>
                <c:pt idx="92">
                  <c:v>62097</c:v>
                </c:pt>
                <c:pt idx="93">
                  <c:v>62882</c:v>
                </c:pt>
                <c:pt idx="94">
                  <c:v>66056</c:v>
                </c:pt>
                <c:pt idx="95">
                  <c:v>69865</c:v>
                </c:pt>
                <c:pt idx="96">
                  <c:v>72020</c:v>
                </c:pt>
                <c:pt idx="97">
                  <c:v>77352</c:v>
                </c:pt>
                <c:pt idx="98">
                  <c:v>80762</c:v>
                </c:pt>
                <c:pt idx="99">
                  <c:v>85867</c:v>
                </c:pt>
                <c:pt idx="100">
                  <c:v>92256</c:v>
                </c:pt>
                <c:pt idx="101">
                  <c:v>94922</c:v>
                </c:pt>
                <c:pt idx="102">
                  <c:v>95538</c:v>
                </c:pt>
                <c:pt idx="103">
                  <c:v>98926</c:v>
                </c:pt>
                <c:pt idx="104">
                  <c:v>102853</c:v>
                </c:pt>
                <c:pt idx="105">
                  <c:v>108034</c:v>
                </c:pt>
                <c:pt idx="106">
                  <c:v>113782</c:v>
                </c:pt>
                <c:pt idx="107">
                  <c:v>114672</c:v>
                </c:pt>
                <c:pt idx="108">
                  <c:v>115559</c:v>
                </c:pt>
                <c:pt idx="109">
                  <c:v>112325</c:v>
                </c:pt>
                <c:pt idx="110">
                  <c:v>105964</c:v>
                </c:pt>
                <c:pt idx="111">
                  <c:v>97500</c:v>
                </c:pt>
                <c:pt idx="112">
                  <c:v>89167</c:v>
                </c:pt>
                <c:pt idx="113">
                  <c:v>79836</c:v>
                </c:pt>
                <c:pt idx="114">
                  <c:v>76462</c:v>
                </c:pt>
                <c:pt idx="115">
                  <c:v>75206</c:v>
                </c:pt>
                <c:pt idx="116">
                  <c:v>76716</c:v>
                </c:pt>
                <c:pt idx="117">
                  <c:v>81793</c:v>
                </c:pt>
                <c:pt idx="118">
                  <c:v>86959</c:v>
                </c:pt>
                <c:pt idx="119">
                  <c:v>91603</c:v>
                </c:pt>
                <c:pt idx="120">
                  <c:v>94704</c:v>
                </c:pt>
                <c:pt idx="121">
                  <c:v>96149</c:v>
                </c:pt>
                <c:pt idx="122">
                  <c:v>97832</c:v>
                </c:pt>
                <c:pt idx="123">
                  <c:v>98866</c:v>
                </c:pt>
                <c:pt idx="124">
                  <c:v>101024</c:v>
                </c:pt>
                <c:pt idx="125">
                  <c:v>104448</c:v>
                </c:pt>
                <c:pt idx="126">
                  <c:v>104275</c:v>
                </c:pt>
                <c:pt idx="127">
                  <c:v>106394</c:v>
                </c:pt>
                <c:pt idx="128">
                  <c:v>104565</c:v>
                </c:pt>
                <c:pt idx="129">
                  <c:v>104006</c:v>
                </c:pt>
                <c:pt idx="130">
                  <c:v>101778</c:v>
                </c:pt>
                <c:pt idx="131">
                  <c:v>100234</c:v>
                </c:pt>
                <c:pt idx="132">
                  <c:v>102832</c:v>
                </c:pt>
                <c:pt idx="133">
                  <c:v>105141</c:v>
                </c:pt>
                <c:pt idx="134">
                  <c:v>109830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34240"/>
        <c:axId val="209434800"/>
      </c:lineChart>
      <c:dateAx>
        <c:axId val="209434240"/>
        <c:scaling>
          <c:orientation val="minMax"/>
        </c:scaling>
        <c:delete val="0"/>
        <c:axPos val="b"/>
        <c:numFmt formatCode="mmm\-yy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34800"/>
        <c:crosses val="autoZero"/>
        <c:auto val="1"/>
        <c:lblOffset val="100"/>
        <c:baseTimeUnit val="months"/>
        <c:majorUnit val="12"/>
        <c:majorTimeUnit val="months"/>
      </c:dateAx>
      <c:valAx>
        <c:axId val="20943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34240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042162218121799"/>
          <c:y val="9.4607388050292306E-3"/>
          <c:w val="0.5095783778187819"/>
          <c:h val="0.11852791578370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>
                <a:solidFill>
                  <a:schemeClr val="tx1"/>
                </a:solidFill>
              </a:defRPr>
            </a:pPr>
            <a:r>
              <a:rPr lang="en-US" sz="1200" b="1">
                <a:solidFill>
                  <a:schemeClr val="tx1"/>
                </a:solidFill>
              </a:rPr>
              <a:t>Number of births in Victoria since 1970</a:t>
            </a: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sz="700" b="0">
                <a:solidFill>
                  <a:schemeClr val="tx1"/>
                </a:solidFill>
              </a:rPr>
              <a:t>Source: MPA analysis of ABS</a:t>
            </a:r>
            <a:r>
              <a:rPr lang="en-US" sz="700" b="0" baseline="0">
                <a:solidFill>
                  <a:schemeClr val="tx1"/>
                </a:solidFill>
              </a:rPr>
              <a:t> Births and Historic data</a:t>
            </a:r>
            <a:endParaRPr lang="en-US" sz="700" b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1.3357519767700995E-3"/>
          <c:y val="0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6.7984597235942343E-2"/>
          <c:y val="0.18397890026977826"/>
          <c:w val="0.9214361526977215"/>
          <c:h val="0.69430979901885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'History of Births'!$A$3</c:f>
              <c:strCache>
                <c:ptCount val="1"/>
                <c:pt idx="0">
                  <c:v>Births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prstClr val="black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prstClr val="black"/>
                </a:solidFill>
              </a:ln>
            </c:spPr>
          </c:dPt>
          <c:dPt>
            <c:idx val="42"/>
            <c:invertIfNegative val="0"/>
            <c:bubble3D val="0"/>
            <c:spPr>
              <a:solidFill>
                <a:schemeClr val="tx2"/>
              </a:solidFill>
              <a:ln>
                <a:solidFill>
                  <a:prstClr val="black"/>
                </a:solidFill>
              </a:ln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'History of Births'!$BT$2:$DL$2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cat>
          <c:val>
            <c:numRef>
              <c:f>'History of Births'!$BT$3:$DL$3</c:f>
              <c:numCache>
                <c:formatCode>General</c:formatCode>
                <c:ptCount val="45"/>
                <c:pt idx="0">
                  <c:v>73469</c:v>
                </c:pt>
                <c:pt idx="1">
                  <c:v>75394</c:v>
                </c:pt>
                <c:pt idx="2">
                  <c:v>71713</c:v>
                </c:pt>
                <c:pt idx="3">
                  <c:v>66910</c:v>
                </c:pt>
                <c:pt idx="4">
                  <c:v>66017</c:v>
                </c:pt>
                <c:pt idx="5">
                  <c:v>61778</c:v>
                </c:pt>
                <c:pt idx="6">
                  <c:v>60413</c:v>
                </c:pt>
                <c:pt idx="7">
                  <c:v>59244</c:v>
                </c:pt>
                <c:pt idx="8">
                  <c:v>58687</c:v>
                </c:pt>
                <c:pt idx="9">
                  <c:v>57628</c:v>
                </c:pt>
                <c:pt idx="10">
                  <c:v>58022</c:v>
                </c:pt>
                <c:pt idx="11">
                  <c:v>59284</c:v>
                </c:pt>
                <c:pt idx="12">
                  <c:v>59876</c:v>
                </c:pt>
                <c:pt idx="13">
                  <c:v>59928</c:v>
                </c:pt>
                <c:pt idx="14">
                  <c:v>59485</c:v>
                </c:pt>
                <c:pt idx="15">
                  <c:v>61555</c:v>
                </c:pt>
                <c:pt idx="16">
                  <c:v>60162</c:v>
                </c:pt>
                <c:pt idx="17">
                  <c:v>61507</c:v>
                </c:pt>
                <c:pt idx="18">
                  <c:v>62134</c:v>
                </c:pt>
                <c:pt idx="19">
                  <c:v>64002</c:v>
                </c:pt>
                <c:pt idx="20">
                  <c:v>66970</c:v>
                </c:pt>
                <c:pt idx="21">
                  <c:v>65438</c:v>
                </c:pt>
                <c:pt idx="22">
                  <c:v>65766</c:v>
                </c:pt>
                <c:pt idx="23">
                  <c:v>64049</c:v>
                </c:pt>
                <c:pt idx="24">
                  <c:v>63974</c:v>
                </c:pt>
                <c:pt idx="25">
                  <c:v>62591</c:v>
                </c:pt>
                <c:pt idx="26">
                  <c:v>61143</c:v>
                </c:pt>
                <c:pt idx="27">
                  <c:v>60732</c:v>
                </c:pt>
                <c:pt idx="28">
                  <c:v>60492</c:v>
                </c:pt>
                <c:pt idx="29">
                  <c:v>58875</c:v>
                </c:pt>
                <c:pt idx="30">
                  <c:v>59171</c:v>
                </c:pt>
                <c:pt idx="31" formatCode="#,##0">
                  <c:v>58626</c:v>
                </c:pt>
                <c:pt idx="32" formatCode="#,##0">
                  <c:v>61478</c:v>
                </c:pt>
                <c:pt idx="33" formatCode="#,##0">
                  <c:v>61058</c:v>
                </c:pt>
                <c:pt idx="34" formatCode="#,##0">
                  <c:v>62417</c:v>
                </c:pt>
                <c:pt idx="35" formatCode="#,##0">
                  <c:v>63287</c:v>
                </c:pt>
                <c:pt idx="36" formatCode="#,##0">
                  <c:v>65236</c:v>
                </c:pt>
                <c:pt idx="37" formatCode="#,##0">
                  <c:v>70313</c:v>
                </c:pt>
                <c:pt idx="38" formatCode="#,##0">
                  <c:v>71175</c:v>
                </c:pt>
                <c:pt idx="39" formatCode="#,##0">
                  <c:v>70920</c:v>
                </c:pt>
                <c:pt idx="40" formatCode="#,##0">
                  <c:v>70568</c:v>
                </c:pt>
                <c:pt idx="41" formatCode="#,##0">
                  <c:v>71444</c:v>
                </c:pt>
                <c:pt idx="42" formatCode="#,##0">
                  <c:v>77405</c:v>
                </c:pt>
                <c:pt idx="43" formatCode="#,##0">
                  <c:v>73969</c:v>
                </c:pt>
                <c:pt idx="44" formatCode="#,##0">
                  <c:v>74224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9437040"/>
        <c:axId val="209437600"/>
      </c:barChart>
      <c:catAx>
        <c:axId val="209437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600"/>
            </a:pPr>
            <a:endParaRPr lang="en-US"/>
          </a:p>
        </c:txPr>
        <c:crossAx val="209437600"/>
        <c:crosses val="autoZero"/>
        <c:auto val="1"/>
        <c:lblAlgn val="ctr"/>
        <c:lblOffset val="100"/>
        <c:noMultiLvlLbl val="0"/>
      </c:catAx>
      <c:valAx>
        <c:axId val="20943760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2094370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 rtl="0">
              <a:defRPr/>
            </a:pPr>
            <a:r>
              <a:rPr lang="en-AU"/>
              <a:t>Greenfield Lots Sales </a:t>
            </a:r>
          </a:p>
          <a:p>
            <a:pPr algn="l" rtl="0">
              <a:defRPr/>
            </a:pPr>
            <a:r>
              <a:rPr lang="en-AU"/>
              <a:t>Source: MPA analysis of CKC Research 4 National Land Survey Program</a:t>
            </a:r>
          </a:p>
        </c:rich>
      </c:tx>
      <c:layout>
        <c:manualLayout>
          <c:xMode val="edge"/>
          <c:yMode val="edge"/>
          <c:x val="1.2271856054444988E-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2890360490298182E-2"/>
          <c:y val="0.20839738851963951"/>
          <c:w val="0.8914257461011883"/>
          <c:h val="0.62640192334696243"/>
        </c:manualLayout>
      </c:layout>
      <c:lineChart>
        <c:grouping val="standard"/>
        <c:varyColors val="0"/>
        <c:ser>
          <c:idx val="0"/>
          <c:order val="0"/>
          <c:tx>
            <c:strRef>
              <c:f>'CKC Sales Figures'!$A$2</c:f>
              <c:strCache>
                <c:ptCount val="1"/>
                <c:pt idx="0">
                  <c:v>Sydney/ Wollongong/ Newcastle</c:v>
                </c:pt>
              </c:strCache>
            </c:strRef>
          </c:tx>
          <c:marker>
            <c:symbol val="none"/>
          </c:marker>
          <c:cat>
            <c:numRef>
              <c:f>'CKC Sales Figures'!$B$1:$AE$1</c:f>
              <c:numCache>
                <c:formatCode>mmm\-yy</c:formatCode>
                <c:ptCount val="30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</c:numCache>
            </c:numRef>
          </c:cat>
          <c:val>
            <c:numRef>
              <c:f>'CKC Sales Figures'!$B$2:$AE$2</c:f>
              <c:numCache>
                <c:formatCode>General</c:formatCode>
                <c:ptCount val="30"/>
                <c:pt idx="0">
                  <c:v>750</c:v>
                </c:pt>
                <c:pt idx="1">
                  <c:v>696</c:v>
                </c:pt>
                <c:pt idx="2">
                  <c:v>894</c:v>
                </c:pt>
                <c:pt idx="3">
                  <c:v>768</c:v>
                </c:pt>
                <c:pt idx="4">
                  <c:v>1143</c:v>
                </c:pt>
                <c:pt idx="5">
                  <c:v>1239</c:v>
                </c:pt>
                <c:pt idx="6">
                  <c:v>1074</c:v>
                </c:pt>
                <c:pt idx="7">
                  <c:v>1089</c:v>
                </c:pt>
                <c:pt idx="8">
                  <c:v>1311</c:v>
                </c:pt>
                <c:pt idx="9">
                  <c:v>1176</c:v>
                </c:pt>
                <c:pt idx="10">
                  <c:v>1053</c:v>
                </c:pt>
                <c:pt idx="11">
                  <c:v>1455</c:v>
                </c:pt>
                <c:pt idx="12">
                  <c:v>1416</c:v>
                </c:pt>
                <c:pt idx="13">
                  <c:v>1512</c:v>
                </c:pt>
                <c:pt idx="14">
                  <c:v>1539</c:v>
                </c:pt>
                <c:pt idx="15">
                  <c:v>1548</c:v>
                </c:pt>
                <c:pt idx="16">
                  <c:v>2028</c:v>
                </c:pt>
                <c:pt idx="17">
                  <c:v>2391</c:v>
                </c:pt>
                <c:pt idx="18">
                  <c:v>2565</c:v>
                </c:pt>
                <c:pt idx="19">
                  <c:v>2856</c:v>
                </c:pt>
                <c:pt idx="20">
                  <c:v>2652</c:v>
                </c:pt>
                <c:pt idx="21">
                  <c:v>2778</c:v>
                </c:pt>
                <c:pt idx="22">
                  <c:v>2859</c:v>
                </c:pt>
                <c:pt idx="23">
                  <c:v>2568</c:v>
                </c:pt>
                <c:pt idx="24">
                  <c:v>2154</c:v>
                </c:pt>
                <c:pt idx="25">
                  <c:v>2829</c:v>
                </c:pt>
                <c:pt idx="26">
                  <c:v>2592</c:v>
                </c:pt>
                <c:pt idx="27">
                  <c:v>2109</c:v>
                </c:pt>
                <c:pt idx="28">
                  <c:v>2151</c:v>
                </c:pt>
                <c:pt idx="29">
                  <c:v>2928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'CKC Sales Figures'!$A$3</c:f>
              <c:strCache>
                <c:ptCount val="1"/>
                <c:pt idx="0">
                  <c:v>Brisbane/ Sunshine Coast/ Gold Coast</c:v>
                </c:pt>
              </c:strCache>
            </c:strRef>
          </c:tx>
          <c:marker>
            <c:symbol val="none"/>
          </c:marker>
          <c:cat>
            <c:numRef>
              <c:f>'CKC Sales Figures'!$B$1:$AE$1</c:f>
              <c:numCache>
                <c:formatCode>mmm\-yy</c:formatCode>
                <c:ptCount val="30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</c:numCache>
            </c:numRef>
          </c:cat>
          <c:val>
            <c:numRef>
              <c:f>'CKC Sales Figures'!$B$3:$AE$3</c:f>
              <c:numCache>
                <c:formatCode>General</c:formatCode>
                <c:ptCount val="30"/>
                <c:pt idx="0">
                  <c:v>936</c:v>
                </c:pt>
                <c:pt idx="1">
                  <c:v>1290</c:v>
                </c:pt>
                <c:pt idx="2">
                  <c:v>1680</c:v>
                </c:pt>
                <c:pt idx="3">
                  <c:v>1326</c:v>
                </c:pt>
                <c:pt idx="4">
                  <c:v>1437</c:v>
                </c:pt>
                <c:pt idx="5">
                  <c:v>1695</c:v>
                </c:pt>
                <c:pt idx="6">
                  <c:v>1410</c:v>
                </c:pt>
                <c:pt idx="7">
                  <c:v>1077</c:v>
                </c:pt>
                <c:pt idx="8">
                  <c:v>882</c:v>
                </c:pt>
                <c:pt idx="9">
                  <c:v>864</c:v>
                </c:pt>
                <c:pt idx="10">
                  <c:v>1107</c:v>
                </c:pt>
                <c:pt idx="11">
                  <c:v>1254</c:v>
                </c:pt>
                <c:pt idx="12">
                  <c:v>1161</c:v>
                </c:pt>
                <c:pt idx="13">
                  <c:v>1110</c:v>
                </c:pt>
                <c:pt idx="14">
                  <c:v>1173</c:v>
                </c:pt>
                <c:pt idx="15">
                  <c:v>1278</c:v>
                </c:pt>
                <c:pt idx="16">
                  <c:v>1521</c:v>
                </c:pt>
                <c:pt idx="17">
                  <c:v>1707</c:v>
                </c:pt>
                <c:pt idx="18">
                  <c:v>2313</c:v>
                </c:pt>
                <c:pt idx="19">
                  <c:v>2259</c:v>
                </c:pt>
                <c:pt idx="20">
                  <c:v>2772</c:v>
                </c:pt>
                <c:pt idx="21">
                  <c:v>2745</c:v>
                </c:pt>
                <c:pt idx="22">
                  <c:v>3075</c:v>
                </c:pt>
                <c:pt idx="23">
                  <c:v>2613</c:v>
                </c:pt>
                <c:pt idx="24">
                  <c:v>2811</c:v>
                </c:pt>
                <c:pt idx="25">
                  <c:v>2754</c:v>
                </c:pt>
                <c:pt idx="26">
                  <c:v>2739</c:v>
                </c:pt>
                <c:pt idx="27">
                  <c:v>2232</c:v>
                </c:pt>
                <c:pt idx="28">
                  <c:v>2817</c:v>
                </c:pt>
                <c:pt idx="29">
                  <c:v>2706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'CKC Sales Figures'!$A$4</c:f>
              <c:strCache>
                <c:ptCount val="1"/>
                <c:pt idx="0">
                  <c:v>Perth</c:v>
                </c:pt>
              </c:strCache>
            </c:strRef>
          </c:tx>
          <c:marker>
            <c:symbol val="none"/>
          </c:marker>
          <c:cat>
            <c:numRef>
              <c:f>'CKC Sales Figures'!$B$1:$AE$1</c:f>
              <c:numCache>
                <c:formatCode>mmm\-yy</c:formatCode>
                <c:ptCount val="30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</c:numCache>
            </c:numRef>
          </c:cat>
          <c:val>
            <c:numRef>
              <c:f>'CKC Sales Figures'!$B$4:$AE$4</c:f>
              <c:numCache>
                <c:formatCode>General</c:formatCode>
                <c:ptCount val="30"/>
                <c:pt idx="0">
                  <c:v>1476</c:v>
                </c:pt>
                <c:pt idx="1">
                  <c:v>1413</c:v>
                </c:pt>
                <c:pt idx="2">
                  <c:v>1941</c:v>
                </c:pt>
                <c:pt idx="3">
                  <c:v>1479</c:v>
                </c:pt>
                <c:pt idx="4">
                  <c:v>2070</c:v>
                </c:pt>
                <c:pt idx="5">
                  <c:v>2214</c:v>
                </c:pt>
                <c:pt idx="6">
                  <c:v>1350</c:v>
                </c:pt>
                <c:pt idx="7">
                  <c:v>1389</c:v>
                </c:pt>
                <c:pt idx="8">
                  <c:v>1329</c:v>
                </c:pt>
                <c:pt idx="9">
                  <c:v>1239</c:v>
                </c:pt>
                <c:pt idx="10">
                  <c:v>1386</c:v>
                </c:pt>
                <c:pt idx="11">
                  <c:v>1467</c:v>
                </c:pt>
                <c:pt idx="12">
                  <c:v>1869</c:v>
                </c:pt>
                <c:pt idx="13">
                  <c:v>2154</c:v>
                </c:pt>
                <c:pt idx="14">
                  <c:v>2766</c:v>
                </c:pt>
                <c:pt idx="15">
                  <c:v>2634</c:v>
                </c:pt>
                <c:pt idx="16">
                  <c:v>3594</c:v>
                </c:pt>
                <c:pt idx="17">
                  <c:v>3720</c:v>
                </c:pt>
                <c:pt idx="18">
                  <c:v>3258</c:v>
                </c:pt>
                <c:pt idx="19">
                  <c:v>3117</c:v>
                </c:pt>
                <c:pt idx="20">
                  <c:v>3129</c:v>
                </c:pt>
                <c:pt idx="21">
                  <c:v>2994</c:v>
                </c:pt>
                <c:pt idx="22">
                  <c:v>3150</c:v>
                </c:pt>
                <c:pt idx="23">
                  <c:v>2748</c:v>
                </c:pt>
                <c:pt idx="24">
                  <c:v>2904</c:v>
                </c:pt>
                <c:pt idx="25">
                  <c:v>1887</c:v>
                </c:pt>
                <c:pt idx="26">
                  <c:v>2172</c:v>
                </c:pt>
                <c:pt idx="27">
                  <c:v>1278</c:v>
                </c:pt>
                <c:pt idx="28">
                  <c:v>1668</c:v>
                </c:pt>
                <c:pt idx="29">
                  <c:v>1584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'CKC Sales Figures'!$A$5</c:f>
              <c:strCache>
                <c:ptCount val="1"/>
                <c:pt idx="0">
                  <c:v>Adelaide</c:v>
                </c:pt>
              </c:strCache>
            </c:strRef>
          </c:tx>
          <c:marker>
            <c:symbol val="none"/>
          </c:marker>
          <c:cat>
            <c:numRef>
              <c:f>'CKC Sales Figures'!$B$1:$AE$1</c:f>
              <c:numCache>
                <c:formatCode>mmm\-yy</c:formatCode>
                <c:ptCount val="30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</c:numCache>
            </c:numRef>
          </c:cat>
          <c:val>
            <c:numRef>
              <c:f>'CKC Sales Figures'!$B$5:$AE$5</c:f>
              <c:numCache>
                <c:formatCode>General</c:formatCode>
                <c:ptCount val="30"/>
                <c:pt idx="0">
                  <c:v>354</c:v>
                </c:pt>
                <c:pt idx="1">
                  <c:v>399</c:v>
                </c:pt>
                <c:pt idx="2">
                  <c:v>585</c:v>
                </c:pt>
                <c:pt idx="3">
                  <c:v>420</c:v>
                </c:pt>
                <c:pt idx="4">
                  <c:v>621</c:v>
                </c:pt>
                <c:pt idx="5">
                  <c:v>738</c:v>
                </c:pt>
                <c:pt idx="6">
                  <c:v>570</c:v>
                </c:pt>
                <c:pt idx="7">
                  <c:v>336</c:v>
                </c:pt>
                <c:pt idx="8">
                  <c:v>498</c:v>
                </c:pt>
                <c:pt idx="9">
                  <c:v>378</c:v>
                </c:pt>
                <c:pt idx="10">
                  <c:v>303</c:v>
                </c:pt>
                <c:pt idx="11">
                  <c:v>258</c:v>
                </c:pt>
                <c:pt idx="12">
                  <c:v>345</c:v>
                </c:pt>
                <c:pt idx="13">
                  <c:v>447</c:v>
                </c:pt>
                <c:pt idx="14">
                  <c:v>390</c:v>
                </c:pt>
                <c:pt idx="15">
                  <c:v>438</c:v>
                </c:pt>
                <c:pt idx="16">
                  <c:v>630</c:v>
                </c:pt>
                <c:pt idx="17">
                  <c:v>720</c:v>
                </c:pt>
                <c:pt idx="18">
                  <c:v>555</c:v>
                </c:pt>
                <c:pt idx="19">
                  <c:v>630</c:v>
                </c:pt>
                <c:pt idx="20">
                  <c:v>558</c:v>
                </c:pt>
                <c:pt idx="21">
                  <c:v>480</c:v>
                </c:pt>
                <c:pt idx="22">
                  <c:v>480</c:v>
                </c:pt>
                <c:pt idx="23">
                  <c:v>480</c:v>
                </c:pt>
                <c:pt idx="24">
                  <c:v>543</c:v>
                </c:pt>
                <c:pt idx="25">
                  <c:v>540</c:v>
                </c:pt>
                <c:pt idx="26">
                  <c:v>633</c:v>
                </c:pt>
                <c:pt idx="27">
                  <c:v>507</c:v>
                </c:pt>
                <c:pt idx="28">
                  <c:v>486</c:v>
                </c:pt>
                <c:pt idx="29">
                  <c:v>345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'CKC Sales Figures'!$A$6</c:f>
              <c:strCache>
                <c:ptCount val="1"/>
                <c:pt idx="0">
                  <c:v>Canberra</c:v>
                </c:pt>
              </c:strCache>
            </c:strRef>
          </c:tx>
          <c:marker>
            <c:symbol val="none"/>
          </c:marker>
          <c:cat>
            <c:numRef>
              <c:f>'CKC Sales Figures'!$B$1:$AE$1</c:f>
              <c:numCache>
                <c:formatCode>mmm\-yy</c:formatCode>
                <c:ptCount val="30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</c:numCache>
            </c:numRef>
          </c:cat>
          <c:val>
            <c:numRef>
              <c:f>'CKC Sales Figures'!$B$6:$AE$6</c:f>
              <c:numCache>
                <c:formatCode>General</c:formatCode>
                <c:ptCount val="30"/>
                <c:pt idx="0">
                  <c:v>150</c:v>
                </c:pt>
                <c:pt idx="1">
                  <c:v>240</c:v>
                </c:pt>
                <c:pt idx="2">
                  <c:v>315</c:v>
                </c:pt>
                <c:pt idx="3">
                  <c:v>459</c:v>
                </c:pt>
                <c:pt idx="4">
                  <c:v>441</c:v>
                </c:pt>
                <c:pt idx="5">
                  <c:v>873</c:v>
                </c:pt>
                <c:pt idx="6">
                  <c:v>306</c:v>
                </c:pt>
                <c:pt idx="7">
                  <c:v>363</c:v>
                </c:pt>
                <c:pt idx="8">
                  <c:v>231</c:v>
                </c:pt>
                <c:pt idx="9">
                  <c:v>780</c:v>
                </c:pt>
                <c:pt idx="10">
                  <c:v>480</c:v>
                </c:pt>
                <c:pt idx="11">
                  <c:v>279</c:v>
                </c:pt>
                <c:pt idx="12">
                  <c:v>321</c:v>
                </c:pt>
                <c:pt idx="13">
                  <c:v>489</c:v>
                </c:pt>
                <c:pt idx="14">
                  <c:v>279</c:v>
                </c:pt>
                <c:pt idx="15">
                  <c:v>225</c:v>
                </c:pt>
                <c:pt idx="16">
                  <c:v>159</c:v>
                </c:pt>
                <c:pt idx="17">
                  <c:v>411</c:v>
                </c:pt>
                <c:pt idx="18">
                  <c:v>402</c:v>
                </c:pt>
                <c:pt idx="19">
                  <c:v>282</c:v>
                </c:pt>
                <c:pt idx="20">
                  <c:v>366</c:v>
                </c:pt>
                <c:pt idx="21">
                  <c:v>234</c:v>
                </c:pt>
                <c:pt idx="22">
                  <c:v>87</c:v>
                </c:pt>
                <c:pt idx="23">
                  <c:v>447</c:v>
                </c:pt>
                <c:pt idx="24">
                  <c:v>84</c:v>
                </c:pt>
                <c:pt idx="25">
                  <c:v>18</c:v>
                </c:pt>
                <c:pt idx="26">
                  <c:v>219</c:v>
                </c:pt>
                <c:pt idx="27">
                  <c:v>357</c:v>
                </c:pt>
                <c:pt idx="28">
                  <c:v>216</c:v>
                </c:pt>
                <c:pt idx="29">
                  <c:v>297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'CKC Sales Figures'!$A$7</c:f>
              <c:strCache>
                <c:ptCount val="1"/>
                <c:pt idx="0">
                  <c:v>Melbourne</c:v>
                </c:pt>
              </c:strCache>
            </c:strRef>
          </c:tx>
          <c:spPr>
            <a:ln w="19050"/>
          </c:spPr>
          <c:cat>
            <c:numRef>
              <c:f>'CKC Sales Figures'!$B$1:$AE$1</c:f>
              <c:numCache>
                <c:formatCode>mmm\-yy</c:formatCode>
                <c:ptCount val="30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</c:numCache>
            </c:numRef>
          </c:cat>
          <c:val>
            <c:numRef>
              <c:f>'CKC Sales Figures'!$B$7:$AE$7</c:f>
              <c:numCache>
                <c:formatCode>General</c:formatCode>
                <c:ptCount val="30"/>
                <c:pt idx="0">
                  <c:v>2592</c:v>
                </c:pt>
                <c:pt idx="1">
                  <c:v>3711</c:v>
                </c:pt>
                <c:pt idx="2">
                  <c:v>4386</c:v>
                </c:pt>
                <c:pt idx="3">
                  <c:v>2541</c:v>
                </c:pt>
                <c:pt idx="4">
                  <c:v>4257</c:v>
                </c:pt>
                <c:pt idx="5">
                  <c:v>3963</c:v>
                </c:pt>
                <c:pt idx="6">
                  <c:v>3213</c:v>
                </c:pt>
                <c:pt idx="7">
                  <c:v>2688</c:v>
                </c:pt>
                <c:pt idx="8">
                  <c:v>2736</c:v>
                </c:pt>
                <c:pt idx="9">
                  <c:v>2154</c:v>
                </c:pt>
                <c:pt idx="10">
                  <c:v>1758</c:v>
                </c:pt>
                <c:pt idx="11">
                  <c:v>1377</c:v>
                </c:pt>
                <c:pt idx="12">
                  <c:v>1821</c:v>
                </c:pt>
                <c:pt idx="13">
                  <c:v>1830</c:v>
                </c:pt>
                <c:pt idx="14">
                  <c:v>1089</c:v>
                </c:pt>
                <c:pt idx="15">
                  <c:v>1302</c:v>
                </c:pt>
                <c:pt idx="16">
                  <c:v>1419</c:v>
                </c:pt>
                <c:pt idx="17">
                  <c:v>1956</c:v>
                </c:pt>
                <c:pt idx="18">
                  <c:v>2781</c:v>
                </c:pt>
                <c:pt idx="19">
                  <c:v>2652</c:v>
                </c:pt>
                <c:pt idx="20">
                  <c:v>2790</c:v>
                </c:pt>
                <c:pt idx="21">
                  <c:v>3207</c:v>
                </c:pt>
                <c:pt idx="22">
                  <c:v>3240</c:v>
                </c:pt>
                <c:pt idx="23">
                  <c:v>3465</c:v>
                </c:pt>
                <c:pt idx="24">
                  <c:v>3897</c:v>
                </c:pt>
                <c:pt idx="25">
                  <c:v>5136</c:v>
                </c:pt>
                <c:pt idx="26">
                  <c:v>5676</c:v>
                </c:pt>
                <c:pt idx="27">
                  <c:v>4899</c:v>
                </c:pt>
                <c:pt idx="28">
                  <c:v>5418</c:v>
                </c:pt>
                <c:pt idx="29">
                  <c:v>6033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0882320"/>
        <c:axId val="360882880"/>
      </c:lineChart>
      <c:dateAx>
        <c:axId val="360882320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n-US"/>
          </a:p>
        </c:txPr>
        <c:crossAx val="360882880"/>
        <c:crosses val="autoZero"/>
        <c:auto val="1"/>
        <c:lblOffset val="100"/>
        <c:baseTimeUnit val="months"/>
      </c:dateAx>
      <c:valAx>
        <c:axId val="360882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Sales of Lots Per Quarter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360882320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61196710088763873"/>
          <c:y val="0"/>
          <c:w val="0.38625920056773211"/>
          <c:h val="0.1899300755344513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AU" sz="1200"/>
              <a:t>Australian Cities - </a:t>
            </a:r>
          </a:p>
          <a:p>
            <a:pPr algn="l">
              <a:defRPr/>
            </a:pPr>
            <a:r>
              <a:rPr lang="en-AU" sz="1200"/>
              <a:t>Median Lot Price for Vacant Serviced Lots in Greenfield Areas</a:t>
            </a:r>
          </a:p>
          <a:p>
            <a:pPr algn="l">
              <a:defRPr/>
            </a:pPr>
            <a:r>
              <a:rPr lang="en-AU" sz="1200"/>
              <a:t>2nd Quarter 2016</a:t>
            </a:r>
          </a:p>
          <a:p>
            <a:pPr algn="l">
              <a:defRPr/>
            </a:pPr>
            <a:r>
              <a:rPr lang="en-AU" sz="800"/>
              <a:t>Source: MPA analysis of CKC Research 4 National Land Survey Program</a:t>
            </a:r>
          </a:p>
        </c:rich>
      </c:tx>
      <c:layout>
        <c:manualLayout>
          <c:xMode val="edge"/>
          <c:yMode val="edge"/>
          <c:x val="7.8796521229406097E-4"/>
          <c:y val="1.214951196639532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9943781186263672"/>
          <c:y val="0.26393156986454919"/>
          <c:w val="0.54716687615193416"/>
          <c:h val="0.7189126200662548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'CKC Research 4 Prices'!$AC$32:$AC$38</c:f>
              <c:strCache>
                <c:ptCount val="7"/>
                <c:pt idx="0">
                  <c:v>Metro Sydney</c:v>
                </c:pt>
                <c:pt idx="1">
                  <c:v>Canberra</c:v>
                </c:pt>
                <c:pt idx="2">
                  <c:v>Brisbane / Sunshine Coast / Gold Coast</c:v>
                </c:pt>
                <c:pt idx="3">
                  <c:v>National Median</c:v>
                </c:pt>
                <c:pt idx="4">
                  <c:v>Perth </c:v>
                </c:pt>
                <c:pt idx="5">
                  <c:v>Melbourne</c:v>
                </c:pt>
                <c:pt idx="6">
                  <c:v>Adelaide</c:v>
                </c:pt>
              </c:strCache>
            </c:strRef>
          </c:cat>
          <c:val>
            <c:numRef>
              <c:f>'CKC Research 4 Prices'!$AB$32:$AB$38</c:f>
              <c:numCache>
                <c:formatCode>_-"$"* #,##0_-;\-"$"* #,##0_-;_-"$"* "-"??_-;_-@_-</c:formatCode>
                <c:ptCount val="7"/>
                <c:pt idx="0">
                  <c:v>460375</c:v>
                </c:pt>
                <c:pt idx="1">
                  <c:v>420000</c:v>
                </c:pt>
                <c:pt idx="2">
                  <c:v>264000</c:v>
                </c:pt>
                <c:pt idx="3">
                  <c:v>276984</c:v>
                </c:pt>
                <c:pt idx="4">
                  <c:v>242500</c:v>
                </c:pt>
                <c:pt idx="5">
                  <c:v>221730</c:v>
                </c:pt>
                <c:pt idx="6">
                  <c:v>169250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09439840"/>
        <c:axId val="209440400"/>
      </c:barChart>
      <c:catAx>
        <c:axId val="20943984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en-US"/>
          </a:p>
        </c:txPr>
        <c:crossAx val="209440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9440400"/>
        <c:scaling>
          <c:orientation val="minMax"/>
          <c:max val="50000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_-&quot;$&quot;* #,##0_-;\-&quot;$&quot;* #,##0_-;_-&quot;$&quot;* &quot;-&quot;??_-;_-@_-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en-US"/>
          </a:p>
        </c:txPr>
        <c:crossAx val="209439840"/>
        <c:crosses val="autoZero"/>
        <c:crossBetween val="between"/>
        <c:majorUnit val="100000"/>
      </c:valAx>
      <c:spPr>
        <a:solidFill>
          <a:schemeClr val="bg1">
            <a:lumMod val="95000"/>
          </a:scheme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noFill/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b="1"/>
            </a:pPr>
            <a:r>
              <a:rPr lang="en-AU" sz="1600" b="1" dirty="0"/>
              <a:t>Average</a:t>
            </a:r>
            <a:r>
              <a:rPr lang="en-AU" sz="1600" b="1" baseline="0" dirty="0"/>
              <a:t> number of Months </a:t>
            </a:r>
          </a:p>
          <a:p>
            <a:pPr algn="l">
              <a:defRPr b="1"/>
            </a:pPr>
            <a:r>
              <a:rPr lang="en-AU" sz="1600" b="1" baseline="0" dirty="0"/>
              <a:t>Supply of Serviced Vacant Lots</a:t>
            </a:r>
          </a:p>
          <a:p>
            <a:pPr algn="l">
              <a:defRPr b="1"/>
            </a:pPr>
            <a:r>
              <a:rPr lang="en-AU" sz="800" b="1" baseline="0" dirty="0"/>
              <a:t>Source: MPA analysis of Charter Keck Cramer Research 4 Data</a:t>
            </a:r>
            <a:endParaRPr lang="en-AU" sz="800" b="1" dirty="0"/>
          </a:p>
        </c:rich>
      </c:tx>
      <c:layout>
        <c:manualLayout>
          <c:xMode val="edge"/>
          <c:yMode val="edge"/>
          <c:x val="8.6932648063342858E-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2350637332930012E-2"/>
          <c:y val="0.18391837998081978"/>
          <c:w val="0.91407339693438283"/>
          <c:h val="0.7130900361732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'Sales by LGA'!$C$29</c:f>
              <c:strCache>
                <c:ptCount val="1"/>
                <c:pt idx="0">
                  <c:v>Mar-13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LGA'!$C$53:$C$60</c:f>
              <c:numCache>
                <c:formatCode>0.0</c:formatCode>
                <c:ptCount val="8"/>
                <c:pt idx="0">
                  <c:v>10.991379310344827</c:v>
                </c:pt>
                <c:pt idx="1">
                  <c:v>8.6413043478260878</c:v>
                </c:pt>
                <c:pt idx="2">
                  <c:v>4.7688679245283021</c:v>
                </c:pt>
                <c:pt idx="3">
                  <c:v>16.508670520231213</c:v>
                </c:pt>
                <c:pt idx="4">
                  <c:v>16.404255319148938</c:v>
                </c:pt>
                <c:pt idx="5">
                  <c:v>12.204878048780488</c:v>
                </c:pt>
                <c:pt idx="6">
                  <c:v>9.8056537102473502</c:v>
                </c:pt>
                <c:pt idx="7">
                  <c:v>10.235042735042734</c:v>
                </c:pt>
              </c:numCache>
            </c:numRef>
          </c:val>
        </c:ser>
        <c:ser>
          <c:idx val="1"/>
          <c:order val="1"/>
          <c:tx>
            <c:strRef>
              <c:f>'Sales by LGA'!$D$29</c:f>
              <c:strCache>
                <c:ptCount val="1"/>
                <c:pt idx="0">
                  <c:v>Jun-13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LGA'!$D$53:$D$60</c:f>
              <c:numCache>
                <c:formatCode>0.0</c:formatCode>
                <c:ptCount val="8"/>
                <c:pt idx="0">
                  <c:v>9.3195266272189343</c:v>
                </c:pt>
                <c:pt idx="1">
                  <c:v>6.3544857768052516</c:v>
                </c:pt>
                <c:pt idx="2">
                  <c:v>3.0081967213114753</c:v>
                </c:pt>
                <c:pt idx="3">
                  <c:v>12.442857142857143</c:v>
                </c:pt>
                <c:pt idx="4">
                  <c:v>16.649999999999999</c:v>
                </c:pt>
                <c:pt idx="5">
                  <c:v>11.797619047619047</c:v>
                </c:pt>
                <c:pt idx="6">
                  <c:v>6.5642201834862384</c:v>
                </c:pt>
                <c:pt idx="7">
                  <c:v>7.6134715025906736</c:v>
                </c:pt>
              </c:numCache>
            </c:numRef>
          </c:val>
        </c:ser>
        <c:ser>
          <c:idx val="2"/>
          <c:order val="2"/>
          <c:tx>
            <c:strRef>
              <c:f>'Sales by LGA'!$E$29</c:f>
              <c:strCache>
                <c:ptCount val="1"/>
                <c:pt idx="0">
                  <c:v>Sep-13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LGA'!$E$53:$E$60</c:f>
              <c:numCache>
                <c:formatCode>0.0</c:formatCode>
                <c:ptCount val="8"/>
                <c:pt idx="0">
                  <c:v>5.5795454545454541</c:v>
                </c:pt>
                <c:pt idx="1">
                  <c:v>3.0675675675675675</c:v>
                </c:pt>
                <c:pt idx="2">
                  <c:v>2.248062015503876</c:v>
                </c:pt>
                <c:pt idx="3">
                  <c:v>5.734285714285714</c:v>
                </c:pt>
                <c:pt idx="4">
                  <c:v>8.71875</c:v>
                </c:pt>
                <c:pt idx="5">
                  <c:v>4.7064220183486238</c:v>
                </c:pt>
                <c:pt idx="6">
                  <c:v>4.6920000000000002</c:v>
                </c:pt>
                <c:pt idx="7">
                  <c:v>4.2730547550432281</c:v>
                </c:pt>
              </c:numCache>
            </c:numRef>
          </c:val>
        </c:ser>
        <c:ser>
          <c:idx val="3"/>
          <c:order val="3"/>
          <c:tx>
            <c:strRef>
              <c:f>'Sales by LGA'!$F$29</c:f>
              <c:strCache>
                <c:ptCount val="1"/>
                <c:pt idx="0">
                  <c:v>Dec-13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LGA'!$F$53:$F$60</c:f>
              <c:numCache>
                <c:formatCode>0.0</c:formatCode>
                <c:ptCount val="8"/>
                <c:pt idx="0">
                  <c:v>4.6307053941908718</c:v>
                </c:pt>
                <c:pt idx="1">
                  <c:v>3.7723292469352012</c:v>
                </c:pt>
                <c:pt idx="2">
                  <c:v>2.4684466019417477</c:v>
                </c:pt>
                <c:pt idx="3">
                  <c:v>5.431192660550459</c:v>
                </c:pt>
                <c:pt idx="4">
                  <c:v>4.8</c:v>
                </c:pt>
                <c:pt idx="5">
                  <c:v>6.0942028985507246</c:v>
                </c:pt>
                <c:pt idx="6">
                  <c:v>3.6208695652173915</c:v>
                </c:pt>
                <c:pt idx="7">
                  <c:v>4.2172084130019121</c:v>
                </c:pt>
              </c:numCache>
            </c:numRef>
          </c:val>
        </c:ser>
        <c:ser>
          <c:idx val="4"/>
          <c:order val="4"/>
          <c:tx>
            <c:strRef>
              <c:f>'Sales by LGA'!$G$29</c:f>
              <c:strCache>
                <c:ptCount val="1"/>
                <c:pt idx="0">
                  <c:v>Mar-14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LGA'!$G$53:$G$60</c:f>
              <c:numCache>
                <c:formatCode>0.0</c:formatCode>
                <c:ptCount val="8"/>
                <c:pt idx="0">
                  <c:v>4.4564315352697097</c:v>
                </c:pt>
                <c:pt idx="1">
                  <c:v>3.6661562021439509</c:v>
                </c:pt>
                <c:pt idx="2">
                  <c:v>2.564625850340136</c:v>
                </c:pt>
                <c:pt idx="3">
                  <c:v>5.7811550151975686</c:v>
                </c:pt>
                <c:pt idx="4">
                  <c:v>12.441176470588236</c:v>
                </c:pt>
                <c:pt idx="5">
                  <c:v>5.7575057736720554</c:v>
                </c:pt>
                <c:pt idx="6">
                  <c:v>3.2003338898163607</c:v>
                </c:pt>
                <c:pt idx="7">
                  <c:v>4.151648351648352</c:v>
                </c:pt>
              </c:numCache>
            </c:numRef>
          </c:val>
        </c:ser>
        <c:ser>
          <c:idx val="5"/>
          <c:order val="5"/>
          <c:tx>
            <c:strRef>
              <c:f>'Sales by LGA'!$H$29</c:f>
              <c:strCache>
                <c:ptCount val="1"/>
                <c:pt idx="0">
                  <c:v>Jun-14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LGA'!$H$53:$H$60</c:f>
              <c:numCache>
                <c:formatCode>0.0</c:formatCode>
                <c:ptCount val="8"/>
                <c:pt idx="0">
                  <c:v>3.4103773584905661</c:v>
                </c:pt>
                <c:pt idx="1">
                  <c:v>3.9009287925696596</c:v>
                </c:pt>
                <c:pt idx="2">
                  <c:v>3.4962406015037595</c:v>
                </c:pt>
                <c:pt idx="3">
                  <c:v>7.5991735537190079</c:v>
                </c:pt>
                <c:pt idx="4">
                  <c:v>6.6617647058823533</c:v>
                </c:pt>
                <c:pt idx="5">
                  <c:v>3.3378378378378377</c:v>
                </c:pt>
                <c:pt idx="6">
                  <c:v>2.6139860139860138</c:v>
                </c:pt>
                <c:pt idx="7">
                  <c:v>3.7167721518987342</c:v>
                </c:pt>
              </c:numCache>
            </c:numRef>
          </c:val>
        </c:ser>
        <c:ser>
          <c:idx val="6"/>
          <c:order val="6"/>
          <c:tx>
            <c:strRef>
              <c:f>'Sales by LGA'!$I$29</c:f>
              <c:strCache>
                <c:ptCount val="1"/>
                <c:pt idx="0">
                  <c:v>Sep-14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LGA'!$I$53:$I$60</c:f>
              <c:numCache>
                <c:formatCode>0.0</c:formatCode>
                <c:ptCount val="8"/>
                <c:pt idx="0">
                  <c:v>3.9375</c:v>
                </c:pt>
                <c:pt idx="1">
                  <c:v>3.0241610738255034</c:v>
                </c:pt>
                <c:pt idx="2">
                  <c:v>2.3733826247689462</c:v>
                </c:pt>
                <c:pt idx="3">
                  <c:v>5.8444444444444441</c:v>
                </c:pt>
                <c:pt idx="4">
                  <c:v>7.1304347826086953</c:v>
                </c:pt>
                <c:pt idx="5">
                  <c:v>3.9470338983050848</c:v>
                </c:pt>
                <c:pt idx="6">
                  <c:v>2.3356258596973865</c:v>
                </c:pt>
                <c:pt idx="7">
                  <c:v>3.3199367088607596</c:v>
                </c:pt>
              </c:numCache>
            </c:numRef>
          </c:val>
        </c:ser>
        <c:ser>
          <c:idx val="7"/>
          <c:order val="7"/>
          <c:tx>
            <c:strRef>
              <c:f>'Sales by LGA'!$J$29</c:f>
              <c:strCache>
                <c:ptCount val="1"/>
                <c:pt idx="0">
                  <c:v>Dec-14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LGA'!$J$53:$J$60</c:f>
              <c:numCache>
                <c:formatCode>0.0</c:formatCode>
                <c:ptCount val="8"/>
                <c:pt idx="0">
                  <c:v>3.5610687022900773</c:v>
                </c:pt>
                <c:pt idx="1">
                  <c:v>2.6207759699624531</c:v>
                </c:pt>
                <c:pt idx="2">
                  <c:v>1.6350931677018639</c:v>
                </c:pt>
                <c:pt idx="3">
                  <c:v>4.7045454545454541</c:v>
                </c:pt>
                <c:pt idx="4">
                  <c:v>8.1818181818181799</c:v>
                </c:pt>
                <c:pt idx="5">
                  <c:v>2.9255079006772009</c:v>
                </c:pt>
                <c:pt idx="6">
                  <c:v>2.1776649746192893</c:v>
                </c:pt>
                <c:pt idx="7">
                  <c:v>2.6335276967930028</c:v>
                </c:pt>
              </c:numCache>
            </c:numRef>
          </c:val>
        </c:ser>
        <c:ser>
          <c:idx val="8"/>
          <c:order val="8"/>
          <c:tx>
            <c:strRef>
              <c:f>'Sales by LGA'!$K$29</c:f>
              <c:strCache>
                <c:ptCount val="1"/>
                <c:pt idx="0">
                  <c:v>Mar-15</c:v>
                </c:pt>
              </c:strCache>
            </c:strRef>
          </c:tx>
          <c:spPr>
            <a:solidFill>
              <a:prstClr val="black">
                <a:lumMod val="85000"/>
                <a:lumOff val="15000"/>
              </a:prst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LGA'!$K$53:$K$60</c:f>
              <c:numCache>
                <c:formatCode>0.0</c:formatCode>
                <c:ptCount val="8"/>
                <c:pt idx="0">
                  <c:v>3.473684210526315</c:v>
                </c:pt>
                <c:pt idx="1">
                  <c:v>2.331125827814569</c:v>
                </c:pt>
                <c:pt idx="2">
                  <c:v>2.4067164179104479</c:v>
                </c:pt>
                <c:pt idx="3">
                  <c:v>2.488565488565488</c:v>
                </c:pt>
                <c:pt idx="4">
                  <c:v>7.4444444444444446</c:v>
                </c:pt>
                <c:pt idx="5">
                  <c:v>1.5524017467248907</c:v>
                </c:pt>
                <c:pt idx="6">
                  <c:v>1.5370539798719123</c:v>
                </c:pt>
                <c:pt idx="7">
                  <c:v>2.1608557844690965</c:v>
                </c:pt>
              </c:numCache>
            </c:numRef>
          </c:val>
        </c:ser>
        <c:ser>
          <c:idx val="9"/>
          <c:order val="9"/>
          <c:tx>
            <c:strRef>
              <c:f>'Sales by LGA'!$L$29</c:f>
              <c:strCache>
                <c:ptCount val="1"/>
                <c:pt idx="0">
                  <c:v>Jun-15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'Sales by LGA'!$B$53:$B$60</c:f>
              <c:strCache>
                <c:ptCount val="8"/>
                <c:pt idx="0">
                  <c:v>Cardinia</c:v>
                </c:pt>
                <c:pt idx="1">
                  <c:v>Casey </c:v>
                </c:pt>
                <c:pt idx="2">
                  <c:v>Hume</c:v>
                </c:pt>
                <c:pt idx="3">
                  <c:v>Melton</c:v>
                </c:pt>
                <c:pt idx="4">
                  <c:v>Mitchell</c:v>
                </c:pt>
                <c:pt idx="5">
                  <c:v>Whittlesea</c:v>
                </c:pt>
                <c:pt idx="6">
                  <c:v>Wyndham </c:v>
                </c:pt>
                <c:pt idx="7">
                  <c:v>All growth areas</c:v>
                </c:pt>
              </c:strCache>
            </c:strRef>
          </c:cat>
          <c:val>
            <c:numRef>
              <c:f>'Sales by LGA'!$L$53:$L$60</c:f>
              <c:numCache>
                <c:formatCode>0.0</c:formatCode>
                <c:ptCount val="8"/>
                <c:pt idx="0">
                  <c:v>2.4617067833698032</c:v>
                </c:pt>
                <c:pt idx="1">
                  <c:v>1.6330645161290323</c:v>
                </c:pt>
                <c:pt idx="2">
                  <c:v>1.2691029900332227</c:v>
                </c:pt>
                <c:pt idx="3">
                  <c:v>4.2402826855123674</c:v>
                </c:pt>
                <c:pt idx="4">
                  <c:v>3.8028169014084505</c:v>
                </c:pt>
                <c:pt idx="5">
                  <c:v>0.9274553571428571</c:v>
                </c:pt>
                <c:pt idx="6">
                  <c:v>1.0665829145728642</c:v>
                </c:pt>
                <c:pt idx="7">
                  <c:v>1.5190604543704274</c:v>
                </c:pt>
              </c:numCache>
            </c:numRef>
          </c:val>
        </c:ser>
        <c:ser>
          <c:idx val="10"/>
          <c:order val="10"/>
          <c:tx>
            <c:strRef>
              <c:f>'Sales by LGA'!$M$52</c:f>
              <c:strCache>
                <c:ptCount val="1"/>
                <c:pt idx="0">
                  <c:v>Sep-15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'Sales by LGA'!$M$53:$M$60</c:f>
              <c:numCache>
                <c:formatCode>0.0</c:formatCode>
                <c:ptCount val="8"/>
                <c:pt idx="0">
                  <c:v>1.821963394342762</c:v>
                </c:pt>
                <c:pt idx="1">
                  <c:v>0.99920697858842189</c:v>
                </c:pt>
                <c:pt idx="2">
                  <c:v>1.17451205510907</c:v>
                </c:pt>
                <c:pt idx="3">
                  <c:v>2.1636952998379257</c:v>
                </c:pt>
                <c:pt idx="4">
                  <c:v>9.84</c:v>
                </c:pt>
                <c:pt idx="5">
                  <c:v>1.0036764705882353</c:v>
                </c:pt>
                <c:pt idx="6">
                  <c:v>0.66373350094280337</c:v>
                </c:pt>
                <c:pt idx="7">
                  <c:v>1.1907441016333937</c:v>
                </c:pt>
              </c:numCache>
            </c:numRef>
          </c:val>
        </c:ser>
        <c:ser>
          <c:idx val="11"/>
          <c:order val="11"/>
          <c:tx>
            <c:strRef>
              <c:f>'Sales by LGA'!$N$41</c:f>
              <c:strCache>
                <c:ptCount val="1"/>
                <c:pt idx="0">
                  <c:v>Dec-15</c:v>
                </c:pt>
              </c:strCache>
            </c:strRef>
          </c:tx>
          <c:spPr>
            <a:solidFill>
              <a:srgbClr val="FF3399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'Sales by LGA'!$N$53:$N$60</c:f>
              <c:numCache>
                <c:formatCode>0.0</c:formatCode>
                <c:ptCount val="8"/>
                <c:pt idx="0">
                  <c:v>2.5962877030162415</c:v>
                </c:pt>
                <c:pt idx="1">
                  <c:v>1.4383177570093457</c:v>
                </c:pt>
                <c:pt idx="2">
                  <c:v>1.2439759036144578</c:v>
                </c:pt>
                <c:pt idx="3">
                  <c:v>1.9816513761467891</c:v>
                </c:pt>
                <c:pt idx="4">
                  <c:v>7.5384615384615401</c:v>
                </c:pt>
                <c:pt idx="5">
                  <c:v>1.1312292358803988</c:v>
                </c:pt>
                <c:pt idx="6">
                  <c:v>1.2565180824222033</c:v>
                </c:pt>
                <c:pt idx="7">
                  <c:v>1.538245332262598</c:v>
                </c:pt>
              </c:numCache>
            </c:numRef>
          </c:val>
        </c:ser>
        <c:ser>
          <c:idx val="12"/>
          <c:order val="12"/>
          <c:tx>
            <c:strRef>
              <c:f>'Sales by LGA'!$O$52</c:f>
              <c:strCache>
                <c:ptCount val="1"/>
                <c:pt idx="0">
                  <c:v>Mar-16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'Sales by LGA'!$O$53:$O$60</c:f>
              <c:numCache>
                <c:formatCode>0.0</c:formatCode>
                <c:ptCount val="8"/>
                <c:pt idx="0">
                  <c:v>2.1608391608391608</c:v>
                </c:pt>
                <c:pt idx="1">
                  <c:v>1.0775193798449612</c:v>
                </c:pt>
                <c:pt idx="2">
                  <c:v>1.6166134185303513</c:v>
                </c:pt>
                <c:pt idx="3">
                  <c:v>1.8326530612244898</c:v>
                </c:pt>
                <c:pt idx="4">
                  <c:v>6.2857142857142856</c:v>
                </c:pt>
                <c:pt idx="5">
                  <c:v>1.5660377358490567</c:v>
                </c:pt>
                <c:pt idx="6">
                  <c:v>0.93670886075949367</c:v>
                </c:pt>
                <c:pt idx="7">
                  <c:v>1.3980154355016539</c:v>
                </c:pt>
              </c:numCache>
            </c:numRef>
          </c:val>
        </c:ser>
        <c:ser>
          <c:idx val="13"/>
          <c:order val="13"/>
          <c:tx>
            <c:strRef>
              <c:f>'Sales by LGA'!$P$52</c:f>
              <c:strCache>
                <c:ptCount val="1"/>
                <c:pt idx="0">
                  <c:v>Jun-16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'Sales by LGA'!$P$53:$P$60</c:f>
              <c:numCache>
                <c:formatCode>0.0</c:formatCode>
                <c:ptCount val="8"/>
                <c:pt idx="0">
                  <c:v>2.3737574552683895</c:v>
                </c:pt>
                <c:pt idx="1">
                  <c:v>1.4177693761814743</c:v>
                </c:pt>
                <c:pt idx="2">
                  <c:v>1.0721102863202543</c:v>
                </c:pt>
                <c:pt idx="3">
                  <c:v>1.7201834862385321</c:v>
                </c:pt>
                <c:pt idx="4">
                  <c:v>2.9072164948453607</c:v>
                </c:pt>
                <c:pt idx="5">
                  <c:v>1.4742589703588143</c:v>
                </c:pt>
                <c:pt idx="6">
                  <c:v>0.69576861274772372</c:v>
                </c:pt>
                <c:pt idx="7">
                  <c:v>1.3076302629456364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0891840"/>
        <c:axId val="360892400"/>
      </c:barChart>
      <c:catAx>
        <c:axId val="36089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60892400"/>
        <c:crosses val="autoZero"/>
        <c:auto val="1"/>
        <c:lblAlgn val="ctr"/>
        <c:lblOffset val="100"/>
        <c:noMultiLvlLbl val="0"/>
      </c:catAx>
      <c:valAx>
        <c:axId val="360892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Total Months Supply 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6089184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57343689232833006"/>
          <c:y val="1.2390094884548271E-2"/>
          <c:w val="0.4087486200946428"/>
          <c:h val="0.13452021066073111"/>
        </c:manualLayout>
      </c:layout>
      <c:overlay val="0"/>
      <c:txPr>
        <a:bodyPr/>
        <a:lstStyle/>
        <a:p>
          <a:pPr>
            <a:defRPr sz="9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AU" sz="1600" b="1" dirty="0">
                <a:solidFill>
                  <a:sysClr val="windowText" lastClr="000000"/>
                </a:solidFill>
              </a:rPr>
              <a:t>Supply of 'PSP Approved Land' in Melbourne Greenfields</a:t>
            </a:r>
          </a:p>
          <a:p>
            <a:pPr algn="l">
              <a:defRPr sz="1600">
                <a:solidFill>
                  <a:sysClr val="windowText" lastClr="000000"/>
                </a:solidFill>
              </a:defRPr>
            </a:pPr>
            <a:r>
              <a:rPr lang="en-AU" sz="1400" dirty="0">
                <a:solidFill>
                  <a:sysClr val="windowText" lastClr="000000"/>
                </a:solidFill>
              </a:rPr>
              <a:t>Source: MPA modelling</a:t>
            </a:r>
          </a:p>
        </c:rich>
      </c:tx>
      <c:layout>
        <c:manualLayout>
          <c:xMode val="edge"/>
          <c:yMode val="edge"/>
          <c:x val="6.940724193813456E-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782503565007126E-2"/>
          <c:y val="0.14607596833270459"/>
          <c:w val="0.87934610535887736"/>
          <c:h val="0.64995036935367789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'Corridor Estimates'!$R$141:$R$147</c:f>
              <c:strCache>
                <c:ptCount val="7"/>
                <c:pt idx="0">
                  <c:v>End of 2009</c:v>
                </c:pt>
                <c:pt idx="1">
                  <c:v>End of 2010</c:v>
                </c:pt>
                <c:pt idx="2">
                  <c:v>End of 2011</c:v>
                </c:pt>
                <c:pt idx="3">
                  <c:v>End of 2012</c:v>
                </c:pt>
                <c:pt idx="4">
                  <c:v>End of 2013</c:v>
                </c:pt>
                <c:pt idx="5">
                  <c:v>End of 2014</c:v>
                </c:pt>
                <c:pt idx="6">
                  <c:v>End of 2015</c:v>
                </c:pt>
              </c:strCache>
            </c:strRef>
          </c:cat>
          <c:val>
            <c:numRef>
              <c:f>'Corridor Estimates'!$S$141:$S$147</c:f>
              <c:numCache>
                <c:formatCode>General</c:formatCode>
                <c:ptCount val="7"/>
                <c:pt idx="0">
                  <c:v>4.4000000000000004</c:v>
                </c:pt>
                <c:pt idx="1">
                  <c:v>6.1</c:v>
                </c:pt>
                <c:pt idx="2">
                  <c:v>6.7</c:v>
                </c:pt>
                <c:pt idx="3">
                  <c:v>8.1</c:v>
                </c:pt>
                <c:pt idx="4">
                  <c:v>8.3000000000000007</c:v>
                </c:pt>
                <c:pt idx="5">
                  <c:v>11.3</c:v>
                </c:pt>
                <c:pt idx="6">
                  <c:v>10.8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0894640"/>
        <c:axId val="360895200"/>
      </c:barChart>
      <c:catAx>
        <c:axId val="36089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895200"/>
        <c:crosses val="autoZero"/>
        <c:auto val="1"/>
        <c:lblAlgn val="ctr"/>
        <c:lblOffset val="100"/>
        <c:noMultiLvlLbl val="0"/>
      </c:catAx>
      <c:valAx>
        <c:axId val="36089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b="1">
                    <a:solidFill>
                      <a:sysClr val="windowText" lastClr="000000"/>
                    </a:solidFill>
                  </a:rPr>
                  <a:t>Years of Supply of 'PSP approved land'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894640"/>
        <c:crosses val="autoZero"/>
        <c:crossBetween val="between"/>
      </c:valAx>
      <c:spPr>
        <a:solidFill>
          <a:srgbClr val="F8F8F8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C520B-369C-4235-85C8-C84627F77DCE}" type="datetimeFigureOut">
              <a:rPr lang="en-AU" smtClean="0"/>
              <a:t>10/11/2016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2FADA-7E31-4105-980A-C2580404D0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249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2FADA-7E31-4105-980A-C2580404D0E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86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06120-35F4-4AC8-96D3-EE3CFB473F0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4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2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18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457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43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774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07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709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6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11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89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4848"/>
            <a:ext cx="9144000" cy="763152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06120-35F4-4AC8-96D3-EE3CFB473F0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4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03C7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1463" indent="-271463" algn="l" defTabSz="685800" rtl="0" eaLnBrk="1" latinLnBrk="0" hangingPunct="1">
        <a:lnSpc>
          <a:spcPct val="90000"/>
        </a:lnSpc>
        <a:spcBef>
          <a:spcPts val="750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1338" indent="-269875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4863" indent="-263525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4738" indent="-269875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71463" algn="l" defTabSz="685800" rtl="0" eaLnBrk="1" latinLnBrk="0" hangingPunct="1">
        <a:lnSpc>
          <a:spcPct val="90000"/>
        </a:lnSpc>
        <a:spcBef>
          <a:spcPts val="375"/>
        </a:spcBef>
        <a:buClr>
          <a:srgbClr val="003C74"/>
        </a:buClr>
        <a:buFont typeface="Arial" panose="020B0604020202020204" pitchFamily="34" charset="0"/>
        <a:buChar char="•"/>
        <a:defRPr sz="2400" kern="1200">
          <a:solidFill>
            <a:srgbClr val="4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13497"/>
            <a:ext cx="9144000" cy="5143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1" y="216430"/>
            <a:ext cx="8398935" cy="735142"/>
          </a:xfrm>
        </p:spPr>
        <p:txBody>
          <a:bodyPr>
            <a:normAutofit/>
          </a:bodyPr>
          <a:lstStyle/>
          <a:p>
            <a:pPr algn="l"/>
            <a:r>
              <a:rPr lang="en-AU" sz="1800" b="1" dirty="0" smtClean="0"/>
              <a:t>VPA </a:t>
            </a:r>
            <a:r>
              <a:rPr lang="en-AU" sz="1800" b="1" dirty="0"/>
              <a:t>Leading Practice </a:t>
            </a:r>
            <a:r>
              <a:rPr lang="en-AU" sz="1800" b="1" dirty="0" smtClean="0"/>
              <a:t>Series:</a:t>
            </a:r>
            <a:r>
              <a:rPr lang="en-AU" sz="2200" b="1" dirty="0" smtClean="0"/>
              <a:t/>
            </a:r>
            <a:br>
              <a:rPr lang="en-AU" sz="2200" b="1" dirty="0" smtClean="0"/>
            </a:br>
            <a:r>
              <a:rPr lang="en-AU" sz="2200" b="1" dirty="0" smtClean="0"/>
              <a:t>New </a:t>
            </a:r>
            <a:r>
              <a:rPr lang="en-AU" sz="2200" b="1" dirty="0"/>
              <a:t>Designs on Greenfield </a:t>
            </a:r>
            <a:r>
              <a:rPr lang="en-AU" sz="2200" b="1" dirty="0" smtClean="0"/>
              <a:t>Planning</a:t>
            </a:r>
            <a:endParaRPr lang="en-AU" sz="2200" b="0" dirty="0">
              <a:solidFill>
                <a:srgbClr val="63B9E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2531" y="1092196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Paul Byrne</a:t>
            </a:r>
          </a:p>
          <a:p>
            <a:pPr algn="l">
              <a:lnSpc>
                <a:spcPct val="120000"/>
              </a:lnSpc>
            </a:pPr>
            <a:r>
              <a:rPr lang="en-A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Lead Director - Greenfields, Victorian Planning Authority</a:t>
            </a:r>
            <a:endParaRPr lang="en-AU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2531" y="1363127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12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2016</a:t>
            </a:r>
            <a:endParaRPr lang="en-AU" sz="12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838" y="107652"/>
            <a:ext cx="8404894" cy="930519"/>
          </a:xfrm>
        </p:spPr>
        <p:txBody>
          <a:bodyPr>
            <a:normAutofit/>
          </a:bodyPr>
          <a:lstStyle/>
          <a:p>
            <a:r>
              <a:rPr lang="en-AU" altLang="en-US" sz="1846" b="1" dirty="0"/>
              <a:t>2010 GAA PSP Status </a:t>
            </a:r>
            <a:r>
              <a:rPr lang="en-AU" altLang="en-US" sz="1846" b="1" dirty="0" smtClean="0"/>
              <a:t>Map Only 43 PSPs or ‘new suburbs’ </a:t>
            </a:r>
            <a:r>
              <a:rPr lang="en-AU" altLang="en-US" sz="1846" b="1" dirty="0"/>
              <a:t/>
            </a:r>
            <a:br>
              <a:rPr lang="en-AU" altLang="en-US" sz="1846" b="1" dirty="0"/>
            </a:br>
            <a:r>
              <a:rPr lang="en-AU" altLang="en-US" sz="1846" b="1" dirty="0" smtClean="0"/>
              <a:t>: but </a:t>
            </a:r>
            <a:r>
              <a:rPr lang="en-AU" altLang="en-US" sz="1846" b="1" dirty="0"/>
              <a:t>we knew </a:t>
            </a:r>
            <a:r>
              <a:rPr lang="en-AU" altLang="en-US" sz="1846" b="1" dirty="0" smtClean="0"/>
              <a:t>much more </a:t>
            </a:r>
            <a:r>
              <a:rPr lang="en-AU" altLang="en-US" sz="1846" b="1" dirty="0"/>
              <a:t>was </a:t>
            </a:r>
            <a:r>
              <a:rPr lang="en-AU" altLang="en-US" sz="1846" b="1" dirty="0" smtClean="0"/>
              <a:t>coming !</a:t>
            </a:r>
            <a:endParaRPr lang="en-AU" altLang="en-US" sz="1846" b="1" dirty="0"/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47" y="1038171"/>
            <a:ext cx="7108888" cy="502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3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43" y="580505"/>
            <a:ext cx="8905982" cy="62850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0186" y="105142"/>
            <a:ext cx="8747697" cy="519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3C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400" b="1" dirty="0" smtClean="0"/>
              <a:t>60 PSPs now Approved – Over 250,000 lots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8193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446" y="1224489"/>
            <a:ext cx="6591300" cy="492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4253"/>
            <a:ext cx="8515350" cy="1325563"/>
          </a:xfrm>
        </p:spPr>
        <p:txBody>
          <a:bodyPr>
            <a:noAutofit/>
          </a:bodyPr>
          <a:lstStyle/>
          <a:p>
            <a:r>
              <a:rPr lang="en-AU" sz="2400" b="1" dirty="0"/>
              <a:t>Role of VPA: </a:t>
            </a:r>
            <a:r>
              <a:rPr lang="en-AU" sz="2400" b="1" dirty="0" smtClean="0"/>
              <a:t/>
            </a:r>
            <a:br>
              <a:rPr lang="en-AU" sz="2400" b="1" dirty="0" smtClean="0"/>
            </a:br>
            <a:r>
              <a:rPr lang="en-AU" sz="2000" b="1" dirty="0" smtClean="0"/>
              <a:t>Unlock </a:t>
            </a:r>
            <a:r>
              <a:rPr lang="en-AU" sz="2000" b="1" dirty="0"/>
              <a:t>and manage Victoria’s growth using the planning system, and infrastructure coordination</a:t>
            </a:r>
            <a:r>
              <a:rPr lang="en-AU" sz="2800" dirty="0"/>
              <a:t/>
            </a:r>
            <a:br>
              <a:rPr lang="en-AU" sz="2800" dirty="0"/>
            </a:br>
            <a:endParaRPr lang="en-AU" sz="2800" dirty="0"/>
          </a:p>
        </p:txBody>
      </p:sp>
      <p:sp>
        <p:nvSpPr>
          <p:cNvPr id="2" name="Oval 1"/>
          <p:cNvSpPr/>
          <p:nvPr/>
        </p:nvSpPr>
        <p:spPr>
          <a:xfrm>
            <a:off x="5588000" y="4049486"/>
            <a:ext cx="1908629" cy="1444171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88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52" y="341628"/>
            <a:ext cx="8476077" cy="746943"/>
          </a:xfrm>
        </p:spPr>
        <p:txBody>
          <a:bodyPr>
            <a:normAutofit fontScale="90000"/>
          </a:bodyPr>
          <a:lstStyle/>
          <a:p>
            <a:r>
              <a:rPr lang="en-AU" sz="2857" b="1" dirty="0"/>
              <a:t>Melbourne leads housing supply and greenfields </a:t>
            </a:r>
            <a:r>
              <a:rPr lang="en-AU" sz="2857" b="1" dirty="0" smtClean="0"/>
              <a:t>developments across Australia</a:t>
            </a:r>
            <a:endParaRPr lang="en-AU" sz="2857" b="1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216737" y="1354565"/>
          <a:ext cx="8476077" cy="439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51744" y="2336800"/>
            <a:ext cx="135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50000"/>
                  </a:schemeClr>
                </a:solidFill>
              </a:rPr>
              <a:t>Melbourne</a:t>
            </a:r>
            <a:endParaRPr lang="en-A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6915" y="3503701"/>
            <a:ext cx="135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1">
                    <a:lumMod val="75000"/>
                  </a:schemeClr>
                </a:solidFill>
              </a:rPr>
              <a:t>Sydney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1" y="289042"/>
            <a:ext cx="7886700" cy="519967"/>
          </a:xfrm>
        </p:spPr>
        <p:txBody>
          <a:bodyPr>
            <a:normAutofit fontScale="90000"/>
          </a:bodyPr>
          <a:lstStyle/>
          <a:p>
            <a:r>
              <a:rPr lang="en-AU" sz="2857" b="1" dirty="0" smtClean="0"/>
              <a:t>Melbourne’s competitive position</a:t>
            </a:r>
            <a:br>
              <a:rPr lang="en-AU" sz="2857" b="1" dirty="0" smtClean="0"/>
            </a:br>
            <a:r>
              <a:rPr lang="en-AU" sz="2700" b="1" i="1" dirty="0" smtClean="0"/>
              <a:t>- Housing </a:t>
            </a:r>
            <a:r>
              <a:rPr lang="en-AU" sz="2700" b="1" i="1" dirty="0"/>
              <a:t>supply and maintaining affordability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064348765"/>
              </p:ext>
            </p:extLst>
          </p:nvPr>
        </p:nvGraphicFramePr>
        <p:xfrm>
          <a:off x="361871" y="1247624"/>
          <a:ext cx="8644243" cy="420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1999" y="5571009"/>
            <a:ext cx="700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  <a:t>Savings to Melburnians in our growth areas:</a:t>
            </a:r>
          </a:p>
          <a:p>
            <a: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  <a:t>Assume 20,000 lots sold x $230,000 difference = $4.6 billion per year! </a:t>
            </a:r>
            <a:endParaRPr lang="en-A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124" y="303911"/>
            <a:ext cx="7886700" cy="519967"/>
          </a:xfrm>
        </p:spPr>
        <p:txBody>
          <a:bodyPr>
            <a:noAutofit/>
          </a:bodyPr>
          <a:lstStyle/>
          <a:p>
            <a:r>
              <a:rPr lang="en-AU" sz="2400" b="1" dirty="0" smtClean="0"/>
              <a:t>Increasing Supply </a:t>
            </a:r>
            <a:r>
              <a:rPr lang="en-AU" sz="2400" b="1" dirty="0"/>
              <a:t>and maintaining A</a:t>
            </a:r>
            <a:r>
              <a:rPr lang="en-AU" sz="2400" b="1" dirty="0" smtClean="0"/>
              <a:t>ffordability</a:t>
            </a:r>
            <a:br>
              <a:rPr lang="en-AU" sz="2400" b="1" dirty="0" smtClean="0"/>
            </a:br>
            <a:r>
              <a:rPr lang="en-AU" sz="1050" b="1" dirty="0" smtClean="0"/>
              <a:t/>
            </a:r>
            <a:br>
              <a:rPr lang="en-AU" sz="1050" b="1" dirty="0" smtClean="0"/>
            </a:br>
            <a:r>
              <a:rPr lang="en-AU" sz="2000" b="1" dirty="0" smtClean="0"/>
              <a:t>The economic principles really do apply!</a:t>
            </a:r>
            <a:endParaRPr lang="en-AU" sz="2000" b="1" dirty="0"/>
          </a:p>
        </p:txBody>
      </p:sp>
      <p:pic>
        <p:nvPicPr>
          <p:cNvPr id="1026" name="Chart 6" descr="image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4" y="1259975"/>
            <a:ext cx="8529548" cy="429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902" y="5672739"/>
            <a:ext cx="700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  <a:t>Savings to Melburnians in our growth areas:</a:t>
            </a:r>
          </a:p>
          <a:p>
            <a: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  <a:t>= $4.6 billion per year! </a:t>
            </a:r>
            <a:endParaRPr lang="en-A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71" y="104931"/>
            <a:ext cx="8621486" cy="608747"/>
          </a:xfrm>
        </p:spPr>
        <p:txBody>
          <a:bodyPr>
            <a:noAutofit/>
          </a:bodyPr>
          <a:lstStyle/>
          <a:p>
            <a:r>
              <a:rPr lang="en-AU" sz="2000" b="1" dirty="0" smtClean="0"/>
              <a:t>Melbourne’s Active Projects</a:t>
            </a:r>
            <a:br>
              <a:rPr lang="en-AU" sz="2000" b="1" dirty="0" smtClean="0"/>
            </a:br>
            <a:r>
              <a:rPr lang="en-AU" sz="1400" b="1" dirty="0" smtClean="0"/>
              <a:t>- Over 70% of Melbourne’s 136 Active Projects are now starting to flow into Approved PSP areas</a:t>
            </a:r>
            <a:endParaRPr lang="en-AU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" y="713678"/>
            <a:ext cx="7811350" cy="55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75" y="929911"/>
            <a:ext cx="6958358" cy="51319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0186" y="105142"/>
            <a:ext cx="8747697" cy="824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3C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400" b="1" dirty="0" smtClean="0"/>
              <a:t>Record year for Melbourne’s Growth Areas </a:t>
            </a:r>
          </a:p>
          <a:p>
            <a:r>
              <a:rPr lang="en-AU" sz="2200" b="1" dirty="0" smtClean="0"/>
              <a:t>– 22,000 lots sold, competition delivers both quality and affordability</a:t>
            </a:r>
            <a:endParaRPr lang="en-AU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6680" y="1750241"/>
            <a:ext cx="477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  <a:t>However, </a:t>
            </a: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  <a:t>elivering this puts Councils’ and Agencies’ Planning Approvals processes under significant pressure </a:t>
            </a:r>
            <a:br>
              <a:rPr lang="en-A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AU" b="1" i="1" dirty="0" smtClean="0">
                <a:solidFill>
                  <a:schemeClr val="accent5">
                    <a:lumMod val="50000"/>
                  </a:schemeClr>
                </a:solidFill>
              </a:rPr>
              <a:t>– Post PSP Streamlining Program</a:t>
            </a:r>
            <a:endParaRPr lang="en-A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4685" y="1754680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Wyndham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685" y="2744968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Casey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4685" y="3157353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Hume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4685" y="3516575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Melton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4685" y="4007529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Whittlesea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4685" y="4234158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Cardinia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409731"/>
            <a:ext cx="8621486" cy="608747"/>
          </a:xfrm>
        </p:spPr>
        <p:txBody>
          <a:bodyPr>
            <a:noAutofit/>
          </a:bodyPr>
          <a:lstStyle/>
          <a:p>
            <a:r>
              <a:rPr lang="en-AU" sz="2000" b="1" dirty="0" smtClean="0"/>
              <a:t>Strong demand is putting real pressure on short term supply stock </a:t>
            </a:r>
            <a:endParaRPr lang="en-AU" sz="1600" b="1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56444871"/>
              </p:ext>
            </p:extLst>
          </p:nvPr>
        </p:nvGraphicFramePr>
        <p:xfrm>
          <a:off x="812801" y="1360169"/>
          <a:ext cx="6864032" cy="450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409731"/>
            <a:ext cx="8621486" cy="608747"/>
          </a:xfrm>
        </p:spPr>
        <p:txBody>
          <a:bodyPr>
            <a:noAutofit/>
          </a:bodyPr>
          <a:lstStyle/>
          <a:p>
            <a:r>
              <a:rPr lang="en-AU" sz="2000" b="1" dirty="0" smtClean="0"/>
              <a:t>And the longer term “PSP Approved Supply” must be maintained, and our future PSP Work Program ensures this</a:t>
            </a:r>
            <a:endParaRPr lang="en-AU" sz="1600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4117300"/>
              </p:ext>
            </p:extLst>
          </p:nvPr>
        </p:nvGraphicFramePr>
        <p:xfrm>
          <a:off x="856343" y="1357087"/>
          <a:ext cx="7329714" cy="4085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58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625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Planning for Victoria’s Booming </a:t>
            </a:r>
            <a:r>
              <a:rPr lang="en-AU" sz="2800" b="1" dirty="0"/>
              <a:t>Population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7994"/>
            <a:ext cx="8181521" cy="3625915"/>
          </a:xfrm>
        </p:spPr>
        <p:txBody>
          <a:bodyPr>
            <a:normAutofit/>
          </a:bodyPr>
          <a:lstStyle/>
          <a:p>
            <a:pPr marL="285732" indent="-285732">
              <a:defRPr/>
            </a:pP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Melbourne and Victorian population continues to grow strongly</a:t>
            </a:r>
          </a:p>
          <a:p>
            <a:pPr marL="285732" indent="-285732">
              <a:defRPr/>
            </a:pP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Fastest growth rate in Australia: 1.7 per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 pa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32" indent="-285732">
              <a:defRPr/>
            </a:pP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 an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2.2 million dwellings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 next 35 years to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house the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extra 4.1 million population increase – over 110,000 more people every year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32" indent="-285732">
              <a:defRPr/>
            </a:pP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32" indent="-285732">
              <a:defRPr/>
            </a:pP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32" indent="-285732">
              <a:defRPr/>
            </a:pP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32" y="3176743"/>
            <a:ext cx="4617419" cy="30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4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400" b="1" dirty="0" smtClean="0"/>
              <a:t>We are meeting the overall housing demand, and progressively increasing Housing diversity in Growth Areas – but needs to be accelerated</a:t>
            </a:r>
            <a:endParaRPr lang="en-US" altLang="en-US" sz="2400" b="1" dirty="0"/>
          </a:p>
        </p:txBody>
      </p:sp>
      <p:pic>
        <p:nvPicPr>
          <p:cNvPr id="461829" name="Picture 5" descr="darn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3" y="1701313"/>
            <a:ext cx="2872154" cy="20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3364" r="20255" b="30972"/>
          <a:stretch>
            <a:fillRect/>
          </a:stretch>
        </p:blipFill>
        <p:spPr bwMode="auto">
          <a:xfrm>
            <a:off x="4572000" y="1680525"/>
            <a:ext cx="3789485" cy="192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831" name="Picture 7" descr="High Res Florey Apartments Jul2009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9" y="4026549"/>
            <a:ext cx="3190143" cy="212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40398" r="4518" b="18994"/>
          <a:stretch>
            <a:fillRect/>
          </a:stretch>
        </p:blipFill>
        <p:spPr bwMode="auto">
          <a:xfrm>
            <a:off x="4439382" y="4026878"/>
            <a:ext cx="4054719" cy="193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1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285" y="1423062"/>
            <a:ext cx="7671310" cy="465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837" y="97499"/>
            <a:ext cx="8695163" cy="1325563"/>
          </a:xfrm>
        </p:spPr>
        <p:txBody>
          <a:bodyPr>
            <a:normAutofit/>
          </a:bodyPr>
          <a:lstStyle/>
          <a:p>
            <a:r>
              <a:rPr lang="en-AU" sz="2400" b="1" dirty="0"/>
              <a:t>Melbourne’s Employment </a:t>
            </a:r>
            <a:r>
              <a:rPr lang="en-AU" sz="2400" b="1" dirty="0" smtClean="0"/>
              <a:t>Suburbanisation</a:t>
            </a:r>
            <a:r>
              <a:rPr lang="en-AU" sz="4000" b="1" dirty="0"/>
              <a:t/>
            </a:r>
            <a:br>
              <a:rPr lang="en-AU" sz="4000" b="1" dirty="0"/>
            </a:br>
            <a:r>
              <a:rPr lang="en-AU" sz="1800" b="1" dirty="0"/>
              <a:t>In 2011, Melbourne had 2.1m jobs – over 1.67m (~80%) </a:t>
            </a:r>
            <a:r>
              <a:rPr lang="en-AU" sz="1800" b="1" dirty="0" smtClean="0"/>
              <a:t>are in </a:t>
            </a:r>
            <a:r>
              <a:rPr lang="en-AU" sz="1800" b="1" dirty="0"/>
              <a:t>the </a:t>
            </a:r>
            <a:r>
              <a:rPr lang="en-AU" sz="1800" b="1" dirty="0" smtClean="0"/>
              <a:t>suburbs</a:t>
            </a:r>
            <a:br>
              <a:rPr lang="en-AU" sz="1800" b="1" dirty="0" smtClean="0"/>
            </a:br>
            <a:r>
              <a:rPr lang="en-AU" sz="1800" b="1" dirty="0" smtClean="0"/>
              <a:t>VPA remains committed to the “1:1 Target” for the growth areas</a:t>
            </a:r>
            <a:endParaRPr lang="en-AU" sz="1800" b="1" dirty="0"/>
          </a:p>
        </p:txBody>
      </p:sp>
    </p:spTree>
    <p:extLst>
      <p:ext uri="{BB962C8B-B14F-4D97-AF65-F5344CB8AC3E}">
        <p14:creationId xmlns:p14="http://schemas.microsoft.com/office/powerpoint/2010/main" val="22366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616857" y="180805"/>
            <a:ext cx="8352972" cy="540031"/>
          </a:xfrm>
        </p:spPr>
        <p:txBody>
          <a:bodyPr>
            <a:noAutofit/>
          </a:bodyPr>
          <a:lstStyle/>
          <a:p>
            <a:r>
              <a:rPr lang="en-AU" sz="2000" b="1" dirty="0"/>
              <a:t>Most of Melbourne within 10km of NEC or </a:t>
            </a:r>
            <a:r>
              <a:rPr lang="en-AU" sz="2000" b="1" dirty="0" smtClean="0"/>
              <a:t>MAC </a:t>
            </a:r>
            <a:br>
              <a:rPr lang="en-AU" sz="2000" b="1" dirty="0" smtClean="0"/>
            </a:br>
            <a:r>
              <a:rPr lang="en-AU" sz="1600" b="1" dirty="0" smtClean="0"/>
              <a:t>– including much of our Growth Areas.  Supported by localised job centres in PSPs</a:t>
            </a:r>
            <a:endParaRPr lang="en-AU" sz="2000" b="1" dirty="0"/>
          </a:p>
        </p:txBody>
      </p:sp>
      <p:pic>
        <p:nvPicPr>
          <p:cNvPr id="4" name="Picture 2" descr="X:\Paul Byrne\Plan Melbourne\10km Buffer of NEC and MA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023" y="875028"/>
            <a:ext cx="7599304" cy="537147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45248" y="3142943"/>
            <a:ext cx="742081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75" b="1" dirty="0"/>
              <a:t>La Trobe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9985" y="3684135"/>
            <a:ext cx="742081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75" b="1" dirty="0"/>
              <a:t>Monash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7182" y="3200088"/>
            <a:ext cx="742081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75" b="1" dirty="0"/>
              <a:t>Sunshine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6142" y="3976460"/>
            <a:ext cx="74208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75" b="1" dirty="0"/>
              <a:t>East Werribee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345" y="4452312"/>
            <a:ext cx="786305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75" b="1" dirty="0"/>
              <a:t>Dandenong South</a:t>
            </a:r>
          </a:p>
        </p:txBody>
      </p:sp>
      <p:pic>
        <p:nvPicPr>
          <p:cNvPr id="10" name="Content Placeholder 5" descr="Figure 14_20 minute neighbourhood diagram 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4201"/>
          <a:stretch>
            <a:fillRect/>
          </a:stretch>
        </p:blipFill>
        <p:spPr>
          <a:xfrm>
            <a:off x="944639" y="4338097"/>
            <a:ext cx="1928727" cy="1779730"/>
          </a:xfr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8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571658"/>
            <a:ext cx="7619580" cy="538580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75045" y="4546716"/>
          <a:ext cx="2837210" cy="1255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9972"/>
                <a:gridCol w="951311"/>
                <a:gridCol w="445927"/>
              </a:tblGrid>
              <a:tr h="266081">
                <a:tc>
                  <a:txBody>
                    <a:bodyPr/>
                    <a:lstStyle/>
                    <a:p>
                      <a:endParaRPr lang="en-AU" sz="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Number of Jobs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Percent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</a:tr>
              <a:tr h="245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Towards the City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               </a:t>
                      </a:r>
                      <a:r>
                        <a:rPr lang="en-AU" sz="900" dirty="0" smtClean="0">
                          <a:effectLst/>
                        </a:rPr>
                        <a:t> </a:t>
                      </a:r>
                      <a:r>
                        <a:rPr lang="en-AU" sz="900" dirty="0">
                          <a:effectLst/>
                        </a:rPr>
                        <a:t>925,744 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 smtClean="0">
                          <a:effectLst/>
                        </a:rPr>
                        <a:t>58.2</a:t>
                      </a:r>
                      <a:r>
                        <a:rPr lang="en-AU" sz="900" dirty="0">
                          <a:effectLst/>
                        </a:rPr>
                        <a:t>%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</a:tr>
              <a:tr h="245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Within 1 km of Home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                </a:t>
                      </a:r>
                      <a:r>
                        <a:rPr lang="en-AU" sz="900" dirty="0" smtClean="0">
                          <a:effectLst/>
                        </a:rPr>
                        <a:t> </a:t>
                      </a:r>
                      <a:r>
                        <a:rPr lang="en-AU" sz="900" dirty="0">
                          <a:effectLst/>
                        </a:rPr>
                        <a:t>147,402 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9.3%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</a:tr>
              <a:tr h="245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Away from the City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                143,574 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9.0%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</a:tr>
              <a:tr h="245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Perpendicular to the City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                 373,196 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23.5%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6" marR="50166" marT="0" marB="0" anchor="b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828" y="0"/>
            <a:ext cx="7199085" cy="80814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AU" sz="1600" b="1" dirty="0"/>
              <a:t> And </a:t>
            </a:r>
            <a:r>
              <a:rPr lang="en-AU" sz="1600" b="1" dirty="0" smtClean="0"/>
              <a:t>we need to change </a:t>
            </a:r>
            <a:r>
              <a:rPr lang="en-AU" sz="1600" b="1" dirty="0"/>
              <a:t>metro wide transport movements</a:t>
            </a:r>
            <a:br>
              <a:rPr lang="en-AU" sz="1600" b="1" dirty="0"/>
            </a:br>
            <a:r>
              <a:rPr lang="en-AU" sz="1600" b="1" dirty="0"/>
              <a:t>  - This shows ‘Towards’ the city – 58% of all trips </a:t>
            </a:r>
            <a:r>
              <a:rPr lang="en-AU" sz="1600" b="1" dirty="0" smtClean="0"/>
              <a:t>… the most expensive </a:t>
            </a:r>
            <a:r>
              <a:rPr lang="en-AU" sz="1600" b="1" dirty="0"/>
              <a:t/>
            </a:r>
            <a:br>
              <a:rPr lang="en-AU" sz="1600" b="1" dirty="0"/>
            </a:br>
            <a:r>
              <a:rPr lang="en-AU" sz="1600" b="1" dirty="0"/>
              <a:t>	… but only half of these go into final 2 km to GPO</a:t>
            </a:r>
            <a:endParaRPr lang="en-AU" sz="1200" b="1" i="1" dirty="0"/>
          </a:p>
        </p:txBody>
      </p:sp>
    </p:spTree>
    <p:extLst>
      <p:ext uri="{BB962C8B-B14F-4D97-AF65-F5344CB8AC3E}">
        <p14:creationId xmlns:p14="http://schemas.microsoft.com/office/powerpoint/2010/main" val="366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809891" y="166017"/>
            <a:ext cx="8141376" cy="838818"/>
          </a:xfrm>
        </p:spPr>
        <p:txBody>
          <a:bodyPr>
            <a:normAutofit/>
          </a:bodyPr>
          <a:lstStyle/>
          <a:p>
            <a:r>
              <a:rPr lang="en-US" sz="1800" b="1" dirty="0"/>
              <a:t>Our </a:t>
            </a:r>
            <a:r>
              <a:rPr lang="en-US" sz="1800" b="1" dirty="0" smtClean="0"/>
              <a:t>new Precincts are planning </a:t>
            </a:r>
            <a:r>
              <a:rPr lang="en-US" sz="1800" b="1" dirty="0"/>
              <a:t>for </a:t>
            </a:r>
            <a:r>
              <a:rPr lang="en-US" sz="1800" b="1" dirty="0" smtClean="0"/>
              <a:t>a diversity </a:t>
            </a:r>
            <a:r>
              <a:rPr lang="en-US" sz="1800" b="1" dirty="0"/>
              <a:t>of </a:t>
            </a:r>
            <a:r>
              <a:rPr lang="en-US" sz="1800" b="1" dirty="0" smtClean="0"/>
              <a:t>high quality Town Centres and Employment hubs (around 100 new centres needed)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 </a:t>
            </a:r>
            <a:r>
              <a:rPr lang="en-US" sz="1800" b="1" i="1" dirty="0"/>
              <a:t>– providing </a:t>
            </a:r>
            <a:r>
              <a:rPr lang="en-US" sz="1800" b="1" i="1" dirty="0" smtClean="0"/>
              <a:t>high amenity, and clear </a:t>
            </a:r>
            <a:r>
              <a:rPr lang="en-US" sz="1800" b="1" i="1" dirty="0"/>
              <a:t>business growth options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0187" y="2630716"/>
            <a:ext cx="1993278" cy="594527"/>
          </a:xfrm>
        </p:spPr>
        <p:txBody>
          <a:bodyPr/>
          <a:lstStyle/>
          <a:p>
            <a:r>
              <a:rPr lang="en-US" sz="923" b="1" dirty="0"/>
              <a:t>2 storey office building</a:t>
            </a:r>
          </a:p>
          <a:p>
            <a:r>
              <a:rPr lang="en-US" sz="923" dirty="0"/>
              <a:t>2,629 sq m office space</a:t>
            </a:r>
          </a:p>
        </p:txBody>
      </p:sp>
      <p:sp>
        <p:nvSpPr>
          <p:cNvPr id="68612" name="AutoShape 4" descr="D4706214-4D01-4C31-A36B-7F4B1445110A@home"/>
          <p:cNvSpPr>
            <a:spLocks noChangeAspect="1" noChangeArrowheads="1"/>
          </p:cNvSpPr>
          <p:nvPr/>
        </p:nvSpPr>
        <p:spPr bwMode="auto">
          <a:xfrm>
            <a:off x="2993891" y="2198078"/>
            <a:ext cx="3551618" cy="27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endParaRPr lang="en-AU" sz="1662"/>
          </a:p>
        </p:txBody>
      </p:sp>
      <p:pic>
        <p:nvPicPr>
          <p:cNvPr id="68613" name="Picture 6" descr="Image of Property #421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395" y="1073220"/>
            <a:ext cx="1914198" cy="14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Image of Property #3739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3" y="3296064"/>
            <a:ext cx="1552524" cy="233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Rectangle 8"/>
          <p:cNvSpPr>
            <a:spLocks noChangeArrowheads="1"/>
          </p:cNvSpPr>
          <p:nvPr/>
        </p:nvSpPr>
        <p:spPr bwMode="auto">
          <a:xfrm>
            <a:off x="6100785" y="5622476"/>
            <a:ext cx="1794415" cy="66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pPr marL="166563" indent="-166563">
              <a:spcBef>
                <a:spcPct val="20000"/>
              </a:spcBef>
            </a:pPr>
            <a:r>
              <a:rPr lang="en-US" sz="923" b="1" dirty="0">
                <a:solidFill>
                  <a:srgbClr val="5E5D60"/>
                </a:solidFill>
                <a:latin typeface="Trebuchet MS" pitchFamily="34" charset="0"/>
              </a:rPr>
              <a:t>28 storey office building</a:t>
            </a:r>
          </a:p>
          <a:p>
            <a:pPr marL="166563" indent="-166563">
              <a:spcBef>
                <a:spcPct val="20000"/>
              </a:spcBef>
            </a:pPr>
            <a:r>
              <a:rPr lang="en-US" sz="923" dirty="0">
                <a:solidFill>
                  <a:srgbClr val="5E5D60"/>
                </a:solidFill>
                <a:latin typeface="Trebuchet MS" pitchFamily="34" charset="0"/>
              </a:rPr>
              <a:t>37,600 sq m office space</a:t>
            </a:r>
          </a:p>
          <a:p>
            <a:pPr marL="166563" indent="-166563">
              <a:spcBef>
                <a:spcPct val="20000"/>
              </a:spcBef>
            </a:pPr>
            <a:endParaRPr lang="en-US" sz="738" i="1" dirty="0">
              <a:solidFill>
                <a:srgbClr val="5E5D60"/>
              </a:solidFill>
              <a:latin typeface="Trebuchet MS" pitchFamily="34" charset="0"/>
            </a:endParaRPr>
          </a:p>
        </p:txBody>
      </p:sp>
      <p:pic>
        <p:nvPicPr>
          <p:cNvPr id="68616" name="Picture 10" descr="Proper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5318" y="4517572"/>
            <a:ext cx="1913035" cy="143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Rectangle 11"/>
          <p:cNvSpPr>
            <a:spLocks noChangeArrowheads="1"/>
          </p:cNvSpPr>
          <p:nvPr/>
        </p:nvSpPr>
        <p:spPr bwMode="auto">
          <a:xfrm>
            <a:off x="3424179" y="5999705"/>
            <a:ext cx="1483911" cy="59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pPr marL="166563" indent="-166563">
              <a:spcBef>
                <a:spcPct val="20000"/>
              </a:spcBef>
            </a:pPr>
            <a:r>
              <a:rPr lang="en-US" sz="923" b="1" dirty="0">
                <a:solidFill>
                  <a:srgbClr val="5E5D60"/>
                </a:solidFill>
                <a:latin typeface="Trebuchet MS" pitchFamily="34" charset="0"/>
              </a:rPr>
              <a:t>3 storey office building</a:t>
            </a:r>
          </a:p>
          <a:p>
            <a:pPr marL="166563" indent="-166563">
              <a:spcBef>
                <a:spcPct val="20000"/>
              </a:spcBef>
            </a:pPr>
            <a:r>
              <a:rPr lang="en-US" sz="923" dirty="0">
                <a:solidFill>
                  <a:srgbClr val="5E5D60"/>
                </a:solidFill>
                <a:latin typeface="Trebuchet MS" pitchFamily="34" charset="0"/>
              </a:rPr>
              <a:t>7,000 sq m office space</a:t>
            </a:r>
          </a:p>
          <a:p>
            <a:pPr marL="166563" indent="-166563">
              <a:spcBef>
                <a:spcPct val="20000"/>
              </a:spcBef>
            </a:pPr>
            <a:endParaRPr lang="en-US" sz="738" dirty="0">
              <a:solidFill>
                <a:srgbClr val="5E5D60"/>
              </a:solidFill>
              <a:latin typeface="Trebuchet MS" pitchFamily="34" charset="0"/>
            </a:endParaRPr>
          </a:p>
        </p:txBody>
      </p:sp>
      <p:pic>
        <p:nvPicPr>
          <p:cNvPr id="68618" name="Picture 12" descr="Cascada%20Final%203D%20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594" y="4659924"/>
            <a:ext cx="1794415" cy="90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13" descr="February 2009 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1380" y="1301994"/>
            <a:ext cx="1980486" cy="148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0" name="Rectangle 14"/>
          <p:cNvSpPr>
            <a:spLocks noChangeArrowheads="1"/>
          </p:cNvSpPr>
          <p:nvPr/>
        </p:nvSpPr>
        <p:spPr bwMode="auto">
          <a:xfrm>
            <a:off x="6433131" y="2830781"/>
            <a:ext cx="1993278" cy="35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pPr marL="166563" indent="-166563">
              <a:spcBef>
                <a:spcPct val="20000"/>
              </a:spcBef>
            </a:pPr>
            <a:r>
              <a:rPr lang="en-US" sz="923" b="1" dirty="0">
                <a:solidFill>
                  <a:srgbClr val="5E5D60"/>
                </a:solidFill>
                <a:latin typeface="Trebuchet MS" pitchFamily="34" charset="0"/>
              </a:rPr>
              <a:t>6 storey office building</a:t>
            </a:r>
          </a:p>
          <a:p>
            <a:pPr marL="166563" indent="-166563">
              <a:spcBef>
                <a:spcPct val="20000"/>
              </a:spcBef>
            </a:pPr>
            <a:r>
              <a:rPr lang="en-US" sz="923" dirty="0">
                <a:solidFill>
                  <a:srgbClr val="5E5D60"/>
                </a:solidFill>
                <a:latin typeface="Trebuchet MS" pitchFamily="34" charset="0"/>
              </a:rPr>
              <a:t>7,000 sq m office space</a:t>
            </a:r>
          </a:p>
          <a:p>
            <a:pPr marL="166563" indent="-166563">
              <a:spcBef>
                <a:spcPct val="20000"/>
              </a:spcBef>
            </a:pPr>
            <a:endParaRPr lang="en-US" sz="923" dirty="0">
              <a:solidFill>
                <a:srgbClr val="5E5D60"/>
              </a:solidFill>
              <a:latin typeface="Trebuchet MS" pitchFamily="34" charset="0"/>
            </a:endParaRPr>
          </a:p>
        </p:txBody>
      </p:sp>
      <p:sp>
        <p:nvSpPr>
          <p:cNvPr id="68621" name="AutoShape 18" descr="home-office-organization"/>
          <p:cNvSpPr>
            <a:spLocks noChangeAspect="1" noChangeArrowheads="1"/>
          </p:cNvSpPr>
          <p:nvPr/>
        </p:nvSpPr>
        <p:spPr bwMode="auto">
          <a:xfrm>
            <a:off x="2924116" y="2318099"/>
            <a:ext cx="2586378" cy="246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endParaRPr lang="en-AU" sz="1662"/>
          </a:p>
        </p:txBody>
      </p:sp>
      <p:pic>
        <p:nvPicPr>
          <p:cNvPr id="68622" name="Picture 19" descr="110525-HomeOffic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32" y="1162539"/>
            <a:ext cx="1196665" cy="114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3" name="Rectangle 20"/>
          <p:cNvSpPr>
            <a:spLocks noChangeArrowheads="1"/>
          </p:cNvSpPr>
          <p:nvPr/>
        </p:nvSpPr>
        <p:spPr bwMode="auto">
          <a:xfrm>
            <a:off x="650570" y="5555902"/>
            <a:ext cx="2193304" cy="78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pPr marL="166563" indent="-166563">
              <a:spcBef>
                <a:spcPct val="20000"/>
              </a:spcBef>
            </a:pPr>
            <a:r>
              <a:rPr lang="en-US" sz="923" b="1" dirty="0">
                <a:solidFill>
                  <a:srgbClr val="5E5D60"/>
                </a:solidFill>
                <a:latin typeface="Trebuchet MS" pitchFamily="34" charset="0"/>
              </a:rPr>
              <a:t>	2-3 storey </a:t>
            </a:r>
            <a:r>
              <a:rPr lang="en-US" sz="923" b="1" dirty="0" err="1">
                <a:solidFill>
                  <a:srgbClr val="5E5D60"/>
                </a:solidFill>
                <a:latin typeface="Trebuchet MS" pitchFamily="34" charset="0"/>
              </a:rPr>
              <a:t>SoHO</a:t>
            </a:r>
            <a:endParaRPr lang="en-US" sz="923" b="1" dirty="0">
              <a:solidFill>
                <a:srgbClr val="5E5D60"/>
              </a:solidFill>
              <a:latin typeface="Trebuchet MS" pitchFamily="34" charset="0"/>
            </a:endParaRPr>
          </a:p>
          <a:p>
            <a:pPr marL="166563" indent="-166563">
              <a:spcBef>
                <a:spcPct val="20000"/>
              </a:spcBef>
            </a:pPr>
            <a:r>
              <a:rPr lang="en-US" sz="923" dirty="0">
                <a:solidFill>
                  <a:srgbClr val="5E5D60"/>
                </a:solidFill>
                <a:latin typeface="Trebuchet MS" pitchFamily="34" charset="0"/>
              </a:rPr>
              <a:t>	Up to 50 sq m office space with residential above</a:t>
            </a:r>
          </a:p>
        </p:txBody>
      </p:sp>
      <p:sp>
        <p:nvSpPr>
          <p:cNvPr id="68624" name="Rectangle 21"/>
          <p:cNvSpPr>
            <a:spLocks noChangeArrowheads="1"/>
          </p:cNvSpPr>
          <p:nvPr/>
        </p:nvSpPr>
        <p:spPr bwMode="auto">
          <a:xfrm>
            <a:off x="783145" y="2298563"/>
            <a:ext cx="1462978" cy="59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pPr marL="166563" indent="-166563">
              <a:spcBef>
                <a:spcPct val="20000"/>
              </a:spcBef>
            </a:pPr>
            <a:r>
              <a:rPr lang="en-US" sz="923" b="1" dirty="0">
                <a:solidFill>
                  <a:srgbClr val="5E5D60"/>
                </a:solidFill>
                <a:latin typeface="Trebuchet MS" pitchFamily="34" charset="0"/>
              </a:rPr>
              <a:t>Home Based Business</a:t>
            </a:r>
          </a:p>
          <a:p>
            <a:pPr marL="166563" indent="-166563">
              <a:spcBef>
                <a:spcPct val="20000"/>
              </a:spcBef>
            </a:pPr>
            <a:r>
              <a:rPr lang="en-US" sz="923" dirty="0">
                <a:solidFill>
                  <a:srgbClr val="5E5D60"/>
                </a:solidFill>
                <a:latin typeface="Trebuchet MS" pitchFamily="34" charset="0"/>
              </a:rPr>
              <a:t>9-15sqm</a:t>
            </a:r>
            <a:endParaRPr lang="en-US" sz="738" b="1" dirty="0">
              <a:solidFill>
                <a:srgbClr val="5E5D60"/>
              </a:solidFill>
              <a:latin typeface="Trebuchet MS" pitchFamily="34" charset="0"/>
            </a:endParaRPr>
          </a:p>
          <a:p>
            <a:pPr marL="166563" indent="-166563">
              <a:spcBef>
                <a:spcPct val="20000"/>
              </a:spcBef>
            </a:pPr>
            <a:endParaRPr lang="en-US" sz="738" dirty="0">
              <a:solidFill>
                <a:srgbClr val="5E5D60"/>
              </a:solidFill>
              <a:latin typeface="Trebuchet MS" pitchFamily="34" charset="0"/>
            </a:endParaRPr>
          </a:p>
        </p:txBody>
      </p:sp>
      <p:pic>
        <p:nvPicPr>
          <p:cNvPr id="68625" name="Picture 22" descr="110525-ServicedOffic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891" y="3070330"/>
            <a:ext cx="1435067" cy="96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6" name="Rectangle 23"/>
          <p:cNvSpPr>
            <a:spLocks noChangeArrowheads="1"/>
          </p:cNvSpPr>
          <p:nvPr/>
        </p:nvSpPr>
        <p:spPr bwMode="auto">
          <a:xfrm>
            <a:off x="716855" y="4027714"/>
            <a:ext cx="1661841" cy="47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6" tIns="42198" rIns="84396" bIns="42198"/>
          <a:lstStyle/>
          <a:p>
            <a:pPr marL="166563" indent="-166563">
              <a:spcBef>
                <a:spcPct val="20000"/>
              </a:spcBef>
            </a:pPr>
            <a:r>
              <a:rPr lang="en-US" sz="923" b="1" dirty="0">
                <a:solidFill>
                  <a:srgbClr val="5E5D60"/>
                </a:solidFill>
                <a:latin typeface="Trebuchet MS" pitchFamily="34" charset="0"/>
              </a:rPr>
              <a:t>Serviced Office</a:t>
            </a:r>
          </a:p>
          <a:p>
            <a:pPr marL="166563" indent="-166563">
              <a:spcBef>
                <a:spcPct val="20000"/>
              </a:spcBef>
            </a:pPr>
            <a:r>
              <a:rPr lang="en-US" sz="923" dirty="0">
                <a:solidFill>
                  <a:srgbClr val="5E5D60"/>
                </a:solidFill>
                <a:latin typeface="Trebuchet MS" pitchFamily="34" charset="0"/>
              </a:rPr>
              <a:t>10-30sqm</a:t>
            </a:r>
            <a:endParaRPr lang="en-US" sz="738" dirty="0">
              <a:solidFill>
                <a:srgbClr val="5E5D60"/>
              </a:solidFill>
              <a:latin typeface="Trebuchet MS" pitchFamily="34" charset="0"/>
            </a:endParaRPr>
          </a:p>
        </p:txBody>
      </p:sp>
      <p:pic>
        <p:nvPicPr>
          <p:cNvPr id="68627" name="Picture 5"/>
          <p:cNvPicPr>
            <a:picLocks noChangeAspect="1" noChangeArrowheads="1"/>
          </p:cNvPicPr>
          <p:nvPr/>
        </p:nvPicPr>
        <p:blipFill>
          <a:blip r:embed="rId9" cstate="print"/>
          <a:srcRect l="27425" t="26041" r="2751" b="26080"/>
          <a:stretch>
            <a:fillRect/>
          </a:stretch>
        </p:blipFill>
        <p:spPr bwMode="auto">
          <a:xfrm>
            <a:off x="2786890" y="3156857"/>
            <a:ext cx="2727093" cy="11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40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/>
          <a:srcRect l="27032" t="22681" r="4193" b="18521"/>
          <a:stretch>
            <a:fillRect/>
          </a:stretch>
        </p:blipFill>
        <p:spPr bwMode="auto">
          <a:xfrm>
            <a:off x="716855" y="2925190"/>
            <a:ext cx="2210749" cy="11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3" cstate="print"/>
          <a:srcRect l="26900" t="23520" r="16927" b="14320"/>
          <a:stretch>
            <a:fillRect/>
          </a:stretch>
        </p:blipFill>
        <p:spPr bwMode="auto">
          <a:xfrm>
            <a:off x="716856" y="4320791"/>
            <a:ext cx="2171209" cy="15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IMG_0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216" y="2365497"/>
            <a:ext cx="2792218" cy="372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4" descr="IMG_02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1241" y="1330012"/>
            <a:ext cx="2592193" cy="194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9" descr="IMG_0317c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7528" y="3389923"/>
            <a:ext cx="2527067" cy="164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2" descr="C:\Users\victoria.cook\Desktop\Minta Farm\IMG_0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857" y="1130442"/>
            <a:ext cx="2215400" cy="166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756395" y="263769"/>
            <a:ext cx="8155376" cy="1304101"/>
          </a:xfrm>
        </p:spPr>
        <p:txBody>
          <a:bodyPr>
            <a:noAutofit/>
          </a:bodyPr>
          <a:lstStyle/>
          <a:p>
            <a:r>
              <a:rPr lang="en-AU" sz="2000" b="1" dirty="0"/>
              <a:t>And dedicated areas for:</a:t>
            </a:r>
            <a:br>
              <a:rPr lang="en-AU" sz="2000" b="1" dirty="0"/>
            </a:br>
            <a:r>
              <a:rPr lang="en-AU" sz="2000" b="1" dirty="0"/>
              <a:t>Office / Warehouse, Office / Factory, Office / Showroom</a:t>
            </a:r>
            <a:br>
              <a:rPr lang="en-AU" sz="2000" b="1" dirty="0"/>
            </a:br>
            <a:r>
              <a:rPr lang="en-AU" sz="2000" b="1" i="1" dirty="0"/>
              <a:t>- Extremely versatile and adaptable forms of Development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6234" y="5169074"/>
            <a:ext cx="3117766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62" b="1" dirty="0">
                <a:solidFill>
                  <a:schemeClr val="accent5">
                    <a:lumMod val="75000"/>
                  </a:schemeClr>
                </a:solidFill>
              </a:rPr>
              <a:t>These are our new Small Local Enterprise Precincts (SLEPs)</a:t>
            </a:r>
          </a:p>
          <a:p>
            <a:endParaRPr lang="en-AU" sz="1662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1744" y="2336800"/>
            <a:ext cx="135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6">
                    <a:lumMod val="50000"/>
                  </a:schemeClr>
                </a:solidFill>
              </a:rPr>
              <a:t>Melbourne</a:t>
            </a:r>
            <a:endParaRPr lang="en-A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43" y="580505"/>
            <a:ext cx="8905982" cy="62850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0186" y="105142"/>
            <a:ext cx="8747697" cy="519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3C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400" b="1" dirty="0" smtClean="0"/>
              <a:t>Putting our PSPs in the Melbourne Context</a:t>
            </a:r>
            <a:endParaRPr lang="en-A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42224" y="5166378"/>
            <a:ext cx="3798849" cy="150810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60 PSPs Completed</a:t>
            </a:r>
          </a:p>
          <a:p>
            <a:pPr marL="534988" lvl="1" indent="-177800">
              <a:buFont typeface="Arial" panose="020B0604020202020204" pitchFamily="34" charset="0"/>
              <a:buChar char="•"/>
              <a:tabLst>
                <a:tab pos="534988" algn="l"/>
              </a:tabLst>
            </a:pPr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</a:rPr>
              <a:t>Including 7 in 2016 to date (&gt;22,000 lots)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18 Underway </a:t>
            </a:r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</a:rPr>
              <a:t>(&gt; 100,000 lots)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en-AU" sz="1400" b="1" dirty="0">
                <a:solidFill>
                  <a:schemeClr val="accent5">
                    <a:lumMod val="50000"/>
                  </a:schemeClr>
                </a:solidFill>
              </a:rPr>
              <a:t>including several Council </a:t>
            </a:r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</a:rPr>
              <a:t>Led</a:t>
            </a:r>
          </a:p>
          <a:p>
            <a:pPr marL="77788" indent="-26670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5 </a:t>
            </a:r>
            <a:r>
              <a:rPr lang="en-AU" sz="1600" b="1" dirty="0">
                <a:solidFill>
                  <a:schemeClr val="accent5">
                    <a:lumMod val="50000"/>
                  </a:schemeClr>
                </a:solidFill>
              </a:rPr>
              <a:t>to commence for </a:t>
            </a:r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2017/18</a:t>
            </a:r>
          </a:p>
          <a:p>
            <a:pPr marL="77788" indent="-26670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~30 to be in future programs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13497"/>
            <a:ext cx="9144000" cy="5143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1" y="216430"/>
            <a:ext cx="8398935" cy="735142"/>
          </a:xfrm>
        </p:spPr>
        <p:txBody>
          <a:bodyPr>
            <a:normAutofit/>
          </a:bodyPr>
          <a:lstStyle/>
          <a:p>
            <a:pPr algn="l"/>
            <a:r>
              <a:rPr lang="en-AU" sz="1800" b="1" dirty="0" smtClean="0"/>
              <a:t>VPA </a:t>
            </a:r>
            <a:r>
              <a:rPr lang="en-AU" sz="1800" b="1" dirty="0"/>
              <a:t>Leading Practice </a:t>
            </a:r>
            <a:r>
              <a:rPr lang="en-AU" sz="1800" b="1" dirty="0" smtClean="0"/>
              <a:t>Series:</a:t>
            </a:r>
            <a:r>
              <a:rPr lang="en-AU" sz="2200" b="1" dirty="0" smtClean="0"/>
              <a:t/>
            </a:r>
            <a:br>
              <a:rPr lang="en-AU" sz="2200" b="1" dirty="0" smtClean="0"/>
            </a:br>
            <a:r>
              <a:rPr lang="en-AU" sz="2200" b="1" dirty="0" smtClean="0"/>
              <a:t>New </a:t>
            </a:r>
            <a:r>
              <a:rPr lang="en-AU" sz="2200" b="1" dirty="0"/>
              <a:t>Designs on Greenfield </a:t>
            </a:r>
            <a:r>
              <a:rPr lang="en-AU" sz="2200" b="1" dirty="0" smtClean="0"/>
              <a:t>Planning</a:t>
            </a:r>
            <a:endParaRPr lang="en-AU" sz="2200" b="0" dirty="0">
              <a:solidFill>
                <a:srgbClr val="63B9E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2531" y="1092196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Paul Byrne</a:t>
            </a:r>
          </a:p>
          <a:p>
            <a:pPr algn="l">
              <a:lnSpc>
                <a:spcPct val="120000"/>
              </a:lnSpc>
            </a:pPr>
            <a:r>
              <a:rPr lang="en-AU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Lead Director - Greenfields, Victorian Planning Authority</a:t>
            </a:r>
            <a:endParaRPr lang="en-AU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2531" y="1363127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12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2016</a:t>
            </a:r>
            <a:endParaRPr lang="en-AU" sz="12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75" y="209528"/>
            <a:ext cx="8554397" cy="1104575"/>
          </a:xfrm>
        </p:spPr>
        <p:txBody>
          <a:bodyPr>
            <a:normAutofit/>
          </a:bodyPr>
          <a:lstStyle/>
          <a:p>
            <a:r>
              <a:rPr lang="en-AU" sz="2333" b="1" dirty="0" smtClean="0"/>
              <a:t>What makes up our population growth</a:t>
            </a:r>
            <a:endParaRPr lang="en-AU" sz="2333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7572853"/>
              </p:ext>
            </p:extLst>
          </p:nvPr>
        </p:nvGraphicFramePr>
        <p:xfrm>
          <a:off x="1155109" y="1314103"/>
          <a:ext cx="6682605" cy="4382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14343" y="2272939"/>
            <a:ext cx="86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Total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4343" y="3812718"/>
            <a:ext cx="127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</a:rPr>
              <a:t>Interstate</a:t>
            </a:r>
            <a:endParaRPr lang="en-A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4344" y="3444873"/>
            <a:ext cx="1429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</a:rPr>
              <a:t>Natural Increase</a:t>
            </a:r>
            <a:endParaRPr lang="en-A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4343" y="2994503"/>
            <a:ext cx="127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</a:rPr>
              <a:t>Immigration</a:t>
            </a:r>
            <a:endParaRPr lang="en-A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75" y="209528"/>
            <a:ext cx="8554397" cy="1104575"/>
          </a:xfrm>
        </p:spPr>
        <p:txBody>
          <a:bodyPr>
            <a:normAutofit/>
          </a:bodyPr>
          <a:lstStyle/>
          <a:p>
            <a:r>
              <a:rPr lang="en-AU" sz="2333" b="1" dirty="0" smtClean="0"/>
              <a:t>And where our population growth is occurring</a:t>
            </a:r>
            <a:endParaRPr lang="en-AU" sz="2333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85" y="1314103"/>
            <a:ext cx="7734976" cy="4884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2913" y="4717142"/>
            <a:ext cx="2315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</a:rPr>
              <a:t>Steady Growth Areas</a:t>
            </a:r>
            <a:endParaRPr lang="en-A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75" y="209528"/>
            <a:ext cx="8554397" cy="1104575"/>
          </a:xfrm>
        </p:spPr>
        <p:txBody>
          <a:bodyPr>
            <a:normAutofit/>
          </a:bodyPr>
          <a:lstStyle/>
          <a:p>
            <a:r>
              <a:rPr lang="en-AU" sz="2333" b="1" dirty="0" smtClean="0"/>
              <a:t>“Natural Increase” – masks the sheer scale of baby boom </a:t>
            </a:r>
            <a:endParaRPr lang="en-AU" sz="2333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6205264"/>
              </p:ext>
            </p:extLst>
          </p:nvPr>
        </p:nvGraphicFramePr>
        <p:xfrm>
          <a:off x="1030514" y="1597132"/>
          <a:ext cx="6908981" cy="369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0947" y="5413829"/>
            <a:ext cx="722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accent5">
                    <a:lumMod val="50000"/>
                  </a:schemeClr>
                </a:solidFill>
              </a:rPr>
              <a:t>In places like Casey and Wyndham, this equates to over 75 babies per week!  </a:t>
            </a:r>
          </a:p>
          <a:p>
            <a:r>
              <a:rPr lang="en-AU" sz="1600" dirty="0" smtClean="0">
                <a:solidFill>
                  <a:schemeClr val="accent5">
                    <a:lumMod val="50000"/>
                  </a:schemeClr>
                </a:solidFill>
              </a:rPr>
              <a:t>But, growth areas are accommodating only 32% of Melbourne’s babies per year</a:t>
            </a:r>
            <a:endParaRPr lang="en-A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557" y="43049"/>
            <a:ext cx="7886700" cy="1104575"/>
          </a:xfrm>
        </p:spPr>
        <p:txBody>
          <a:bodyPr>
            <a:normAutofit/>
          </a:bodyPr>
          <a:lstStyle/>
          <a:p>
            <a:r>
              <a:rPr lang="en-AU" sz="2333" b="1" dirty="0"/>
              <a:t>Victoria’s Population Distribution:</a:t>
            </a:r>
            <a:br>
              <a:rPr lang="en-AU" sz="2333" b="1" dirty="0"/>
            </a:br>
            <a:r>
              <a:rPr lang="en-AU" sz="2333" b="1" i="1" dirty="0"/>
              <a:t>What role </a:t>
            </a:r>
            <a:r>
              <a:rPr lang="en-AU" sz="2333" b="1" i="1" dirty="0" smtClean="0"/>
              <a:t>we </a:t>
            </a:r>
            <a:r>
              <a:rPr lang="en-AU" sz="2333" b="1" i="1" dirty="0"/>
              <a:t>play in influencing </a:t>
            </a:r>
            <a:r>
              <a:rPr lang="en-AU" sz="2333" b="1" i="1" dirty="0" smtClean="0"/>
              <a:t>this</a:t>
            </a:r>
            <a:endParaRPr lang="en-AU" sz="2333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46010" y="1733833"/>
            <a:ext cx="4085033" cy="119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5" b="1" dirty="0">
                <a:solidFill>
                  <a:schemeClr val="accent5">
                    <a:lumMod val="50000"/>
                  </a:schemeClr>
                </a:solidFill>
              </a:rPr>
              <a:t>Our planning </a:t>
            </a:r>
            <a:r>
              <a:rPr lang="en-AU" sz="1905" b="1" dirty="0" smtClean="0">
                <a:solidFill>
                  <a:schemeClr val="accent5">
                    <a:lumMod val="50000"/>
                  </a:schemeClr>
                </a:solidFill>
              </a:rPr>
              <a:t>is based </a:t>
            </a:r>
            <a:r>
              <a:rPr lang="en-AU" sz="1905" b="1" dirty="0">
                <a:solidFill>
                  <a:schemeClr val="accent5">
                    <a:lumMod val="50000"/>
                  </a:schemeClr>
                </a:solidFill>
              </a:rPr>
              <a:t>on strong principles to create great communities – no matter where</a:t>
            </a:r>
          </a:p>
          <a:p>
            <a:endParaRPr lang="en-AU" sz="1428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611" y="2841092"/>
            <a:ext cx="4617468" cy="285063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275446" y="3511588"/>
            <a:ext cx="1260070" cy="1725868"/>
          </a:xfrm>
          <a:prstGeom prst="roundRect">
            <a:avLst/>
          </a:prstGeom>
          <a:noFill/>
          <a:ln w="317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28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42" y="1249326"/>
            <a:ext cx="4359986" cy="262299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7" y="4286633"/>
            <a:ext cx="2873464" cy="19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739589" y="2118838"/>
            <a:ext cx="1066945" cy="1444507"/>
          </a:xfrm>
          <a:prstGeom prst="roundRect">
            <a:avLst/>
          </a:prstGeom>
          <a:noFill/>
          <a:ln w="317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28"/>
          </a:p>
        </p:txBody>
      </p:sp>
    </p:spTree>
    <p:extLst>
      <p:ext uri="{BB962C8B-B14F-4D97-AF65-F5344CB8AC3E}">
        <p14:creationId xmlns:p14="http://schemas.microsoft.com/office/powerpoint/2010/main" val="14584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00" y="1151038"/>
            <a:ext cx="4540749" cy="952448"/>
          </a:xfrm>
        </p:spPr>
        <p:txBody>
          <a:bodyPr>
            <a:noAutofit/>
          </a:bodyPr>
          <a:lstStyle/>
          <a:p>
            <a:r>
              <a:rPr lang="en-AU" sz="2800" dirty="0" smtClean="0">
                <a:solidFill>
                  <a:srgbClr val="002060"/>
                </a:solidFill>
              </a:rPr>
              <a:t>Where we work -  </a:t>
            </a:r>
            <a:br>
              <a:rPr lang="en-AU" sz="2800" dirty="0" smtClean="0">
                <a:solidFill>
                  <a:srgbClr val="002060"/>
                </a:solidFill>
              </a:rPr>
            </a:br>
            <a:r>
              <a:rPr lang="en-AU" sz="2800" dirty="0" smtClean="0">
                <a:solidFill>
                  <a:srgbClr val="002060"/>
                </a:solidFill>
              </a:rPr>
              <a:t>Melbourne and the regions</a:t>
            </a:r>
            <a:br>
              <a:rPr lang="en-AU" sz="2800" dirty="0" smtClean="0">
                <a:solidFill>
                  <a:srgbClr val="002060"/>
                </a:solidFill>
              </a:rPr>
            </a:br>
            <a:r>
              <a:rPr lang="en-AU" sz="2800" dirty="0" smtClean="0">
                <a:solidFill>
                  <a:srgbClr val="002060"/>
                </a:solidFill>
              </a:rPr>
              <a:t/>
            </a:r>
            <a:br>
              <a:rPr lang="en-AU" sz="2800" dirty="0" smtClean="0">
                <a:solidFill>
                  <a:srgbClr val="002060"/>
                </a:solidFill>
              </a:rPr>
            </a:br>
            <a:r>
              <a:rPr lang="en-AU" sz="2000" dirty="0" smtClean="0">
                <a:solidFill>
                  <a:srgbClr val="002060"/>
                </a:solidFill>
              </a:rPr>
              <a:t>Today is about the Greenfields, </a:t>
            </a:r>
            <a:br>
              <a:rPr lang="en-AU" sz="2000" dirty="0" smtClean="0">
                <a:solidFill>
                  <a:srgbClr val="002060"/>
                </a:solidFill>
              </a:rPr>
            </a:br>
            <a:r>
              <a:rPr lang="en-AU" sz="2000" dirty="0" smtClean="0">
                <a:solidFill>
                  <a:srgbClr val="002060"/>
                </a:solidFill>
              </a:rPr>
              <a:t>but the priorities are common to </a:t>
            </a:r>
            <a:br>
              <a:rPr lang="en-AU" sz="2000" dirty="0" smtClean="0">
                <a:solidFill>
                  <a:srgbClr val="002060"/>
                </a:solidFill>
              </a:rPr>
            </a:br>
            <a:r>
              <a:rPr lang="en-AU" sz="2000" dirty="0" smtClean="0">
                <a:solidFill>
                  <a:srgbClr val="002060"/>
                </a:solidFill>
              </a:rPr>
              <a:t>all areas we plan</a:t>
            </a:r>
            <a:r>
              <a:rPr lang="en-AU" sz="2400" dirty="0">
                <a:solidFill>
                  <a:srgbClr val="002060"/>
                </a:solidFill>
              </a:rPr>
              <a:t/>
            </a:r>
            <a:br>
              <a:rPr lang="en-AU" sz="2400" dirty="0">
                <a:solidFill>
                  <a:srgbClr val="002060"/>
                </a:solidFill>
              </a:rPr>
            </a:br>
            <a:endParaRPr lang="en-AU" sz="1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2407" y="4024570"/>
            <a:ext cx="5009286" cy="3404574"/>
          </a:xfrm>
        </p:spPr>
        <p:txBody>
          <a:bodyPr>
            <a:normAutofit/>
          </a:bodyPr>
          <a:lstStyle/>
          <a:p>
            <a:pPr>
              <a:spcBef>
                <a:spcPts val="902"/>
              </a:spcBef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Mixed use precincts, choices for housing.</a:t>
            </a:r>
          </a:p>
          <a:p>
            <a:pPr>
              <a:spcBef>
                <a:spcPts val="902"/>
              </a:spcBef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More businesses &amp; jobs where people live.</a:t>
            </a:r>
          </a:p>
          <a:p>
            <a:pPr>
              <a:spcBef>
                <a:spcPts val="902"/>
              </a:spcBef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Housing affordability.</a:t>
            </a:r>
          </a:p>
          <a:p>
            <a:pPr>
              <a:spcBef>
                <a:spcPts val="902"/>
              </a:spcBef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High quality public realm.</a:t>
            </a:r>
          </a:p>
          <a:p>
            <a:pPr>
              <a:spcBef>
                <a:spcPts val="902"/>
              </a:spcBef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Intelligent and efficient transport systems</a:t>
            </a: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spcBef>
                <a:spcPts val="902"/>
              </a:spcBef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Infrastructure coordination and funding</a:t>
            </a:r>
          </a:p>
          <a:p>
            <a:pPr>
              <a:spcBef>
                <a:spcPts val="902"/>
              </a:spcBef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Streamlined planning and innovation</a:t>
            </a:r>
          </a:p>
          <a:p>
            <a:pPr>
              <a:spcBef>
                <a:spcPts val="902"/>
              </a:spcBef>
            </a:pPr>
            <a:endParaRPr lang="en-AU" sz="3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549" y="626559"/>
            <a:ext cx="3828063" cy="2705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0" y="3159436"/>
            <a:ext cx="3993085" cy="28220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39327" y="3416536"/>
            <a:ext cx="2717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</a:t>
            </a:r>
            <a:r>
              <a:rPr lang="en-AU" sz="2800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A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priorities</a:t>
            </a:r>
          </a:p>
        </p:txBody>
      </p:sp>
    </p:spTree>
    <p:extLst>
      <p:ext uri="{BB962C8B-B14F-4D97-AF65-F5344CB8AC3E}">
        <p14:creationId xmlns:p14="http://schemas.microsoft.com/office/powerpoint/2010/main" val="2582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53" y="107453"/>
            <a:ext cx="8831797" cy="519967"/>
          </a:xfrm>
        </p:spPr>
        <p:txBody>
          <a:bodyPr>
            <a:normAutofit fontScale="90000"/>
          </a:bodyPr>
          <a:lstStyle/>
          <a:p>
            <a:r>
              <a:rPr lang="en-AU" sz="2400" b="1" dirty="0" smtClean="0"/>
              <a:t>Growth Areas – Planning for Long Term Changes in Age Profiles</a:t>
            </a:r>
            <a:endParaRPr lang="en-AU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092" y="713678"/>
            <a:ext cx="4593758" cy="6055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" y="713678"/>
            <a:ext cx="4514576" cy="61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36570" cy="1325563"/>
          </a:xfrm>
        </p:spPr>
        <p:txBody>
          <a:bodyPr>
            <a:normAutofit/>
          </a:bodyPr>
          <a:lstStyle/>
          <a:p>
            <a:r>
              <a:rPr lang="en-AU" altLang="en-US" sz="2400" b="1" dirty="0"/>
              <a:t>Something from GAA back in 2008 </a:t>
            </a:r>
            <a:r>
              <a:rPr lang="en-AU" altLang="en-US" sz="2215" b="1" dirty="0" smtClean="0"/>
              <a:t/>
            </a:r>
            <a:br>
              <a:rPr lang="en-AU" altLang="en-US" sz="2215" b="1" dirty="0" smtClean="0"/>
            </a:br>
            <a:r>
              <a:rPr lang="en-AU" altLang="en-US" sz="2215" b="1" dirty="0" smtClean="0"/>
              <a:t>Sound </a:t>
            </a:r>
            <a:r>
              <a:rPr lang="en-AU" altLang="en-US" sz="2215" b="1" dirty="0"/>
              <a:t>familiar, it </a:t>
            </a:r>
            <a:r>
              <a:rPr lang="en-AU" altLang="en-US" sz="2215" b="1" dirty="0" smtClean="0"/>
              <a:t>should, and it is what the GAA / MPA / VPA has been dedicated to delivering</a:t>
            </a:r>
            <a:endParaRPr lang="en-AU" altLang="en-US" sz="2215" b="1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ct val="25000"/>
              </a:spcBef>
              <a:buNone/>
            </a:pPr>
            <a:r>
              <a:rPr lang="en-AU" altLang="en-US" sz="1846" b="1" i="1" dirty="0"/>
              <a:t>We need to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Stop building “dormitory suburbs”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We need jobs close to home (reduced travel distance and time)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Better sustainability outcomes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Internally self sufficient communities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Polycentric city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Higher densities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New transport solutions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High quality, affordable and desirable places for people to live in and businesses to operate in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endParaRPr lang="en-AU" altLang="en-US" sz="1846" b="1" i="1" dirty="0"/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846" b="1" i="1" dirty="0"/>
              <a:t>And growth areas are only part of the solution, we need urban consolidation as </a:t>
            </a:r>
            <a:r>
              <a:rPr lang="en-AU" altLang="en-US" sz="1846" b="1" i="1" dirty="0" smtClean="0"/>
              <a:t>well</a:t>
            </a:r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endParaRPr lang="en-AU" altLang="en-US" sz="1846" b="1" dirty="0"/>
          </a:p>
          <a:p>
            <a:pPr marL="417646" indent="-417646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r>
              <a:rPr lang="en-AU" altLang="en-US" sz="1700" b="1" dirty="0">
                <a:solidFill>
                  <a:srgbClr val="003C74"/>
                </a:solidFill>
                <a:ea typeface="+mj-ea"/>
              </a:rPr>
              <a:t>Since then some things have been added, including greater focus on infrastructure </a:t>
            </a:r>
            <a:r>
              <a:rPr lang="en-AU" altLang="en-US" sz="1700" b="1" dirty="0" smtClean="0">
                <a:solidFill>
                  <a:srgbClr val="003C74"/>
                </a:solidFill>
                <a:ea typeface="+mj-ea"/>
              </a:rPr>
              <a:t>coordination and funding mechanisms (ICPs / DCPs, GAIC), streamlined planning, innovation, design review and guidance, short form PSPs, learning from experience, stakeholder engagement</a:t>
            </a:r>
            <a:r>
              <a:rPr lang="en-AU" altLang="en-US" sz="1700" b="1" smtClean="0">
                <a:solidFill>
                  <a:srgbClr val="003C74"/>
                </a:solidFill>
                <a:ea typeface="+mj-ea"/>
              </a:rPr>
              <a:t>, estimating development </a:t>
            </a:r>
            <a:r>
              <a:rPr lang="en-AU" altLang="en-US" sz="1700" b="1" dirty="0" smtClean="0">
                <a:solidFill>
                  <a:srgbClr val="003C74"/>
                </a:solidFill>
                <a:ea typeface="+mj-ea"/>
              </a:rPr>
              <a:t>timeframes (</a:t>
            </a:r>
            <a:r>
              <a:rPr lang="en-AU" altLang="en-US" sz="1700" b="1" dirty="0" err="1" smtClean="0">
                <a:solidFill>
                  <a:srgbClr val="003C74"/>
                </a:solidFill>
                <a:ea typeface="+mj-ea"/>
              </a:rPr>
              <a:t>ie</a:t>
            </a:r>
            <a:r>
              <a:rPr lang="en-AU" altLang="en-US" sz="1700" b="1" dirty="0" smtClean="0">
                <a:solidFill>
                  <a:srgbClr val="003C74"/>
                </a:solidFill>
                <a:ea typeface="+mj-ea"/>
              </a:rPr>
              <a:t> first 5 and 10 years) to name but a few</a:t>
            </a:r>
            <a:endParaRPr lang="en-AU" altLang="en-US" sz="1700" b="1" dirty="0">
              <a:solidFill>
                <a:srgbClr val="003C74"/>
              </a:solidFill>
              <a:ea typeface="+mj-ea"/>
            </a:endParaRPr>
          </a:p>
          <a:p>
            <a:pPr marL="417646" indent="-417646"/>
            <a:endParaRPr lang="en-AU" altLang="en-US" sz="1846" dirty="0"/>
          </a:p>
        </p:txBody>
      </p:sp>
    </p:spTree>
    <p:extLst>
      <p:ext uri="{BB962C8B-B14F-4D97-AF65-F5344CB8AC3E}">
        <p14:creationId xmlns:p14="http://schemas.microsoft.com/office/powerpoint/2010/main" val="31666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_Powerpoint template_White" id="{B530B453-FF6E-4165-B5C9-9BF4F0266138}" vid="{E55A2EDD-29A2-4EFC-BEF0-D53E116987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VPA_Powerpoint template_White</Template>
  <TotalTime>808</TotalTime>
  <Words>840</Words>
  <Application>Microsoft Office PowerPoint</Application>
  <PresentationFormat>On-screen Show (4:3)</PresentationFormat>
  <Paragraphs>143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Trebuchet MS</vt:lpstr>
      <vt:lpstr>Office Theme</vt:lpstr>
      <vt:lpstr>VPA Leading Practice Series: New Designs on Greenfield Planning</vt:lpstr>
      <vt:lpstr>Planning for Victoria’s Booming Population Growth</vt:lpstr>
      <vt:lpstr>What makes up our population growth</vt:lpstr>
      <vt:lpstr>And where our population growth is occurring</vt:lpstr>
      <vt:lpstr>“Natural Increase” – masks the sheer scale of baby boom </vt:lpstr>
      <vt:lpstr>Victoria’s Population Distribution: What role we play in influencing this</vt:lpstr>
      <vt:lpstr>Where we work -   Melbourne and the regions  Today is about the Greenfields,  but the priorities are common to  all areas we plan </vt:lpstr>
      <vt:lpstr>Growth Areas – Planning for Long Term Changes in Age Profiles</vt:lpstr>
      <vt:lpstr>Something from GAA back in 2008  Sound familiar, it should, and it is what the GAA / MPA / VPA has been dedicated to delivering</vt:lpstr>
      <vt:lpstr>2010 GAA PSP Status Map Only 43 PSPs or ‘new suburbs’  : but we knew much more was coming !</vt:lpstr>
      <vt:lpstr>PowerPoint Presentation</vt:lpstr>
      <vt:lpstr>Role of VPA:  Unlock and manage Victoria’s growth using the planning system, and infrastructure coordination </vt:lpstr>
      <vt:lpstr>Melbourne leads housing supply and greenfields developments across Australia</vt:lpstr>
      <vt:lpstr>Melbourne’s competitive position - Housing supply and maintaining affordability</vt:lpstr>
      <vt:lpstr>Increasing Supply and maintaining Affordability  The economic principles really do apply!</vt:lpstr>
      <vt:lpstr>Melbourne’s Active Projects - Over 70% of Melbourne’s 136 Active Projects are now starting to flow into Approved PSP areas</vt:lpstr>
      <vt:lpstr>PowerPoint Presentation</vt:lpstr>
      <vt:lpstr>Strong demand is putting real pressure on short term supply stock </vt:lpstr>
      <vt:lpstr>And the longer term “PSP Approved Supply” must be maintained, and our future PSP Work Program ensures this</vt:lpstr>
      <vt:lpstr>We are meeting the overall housing demand, and progressively increasing Housing diversity in Growth Areas – but needs to be accelerated</vt:lpstr>
      <vt:lpstr>Melbourne’s Employment Suburbanisation In 2011, Melbourne had 2.1m jobs – over 1.67m (~80%) are in the suburbs VPA remains committed to the “1:1 Target” for the growth areas</vt:lpstr>
      <vt:lpstr>Most of Melbourne within 10km of NEC or MAC  – including much of our Growth Areas.  Supported by localised job centres in PSPs</vt:lpstr>
      <vt:lpstr> And we need to change metro wide transport movements   - This shows ‘Towards’ the city – 58% of all trips … the most expensive   … but only half of these go into final 2 km to GPO</vt:lpstr>
      <vt:lpstr>Our new Precincts are planning for a diversity of high quality Town Centres and Employment hubs (around 100 new centres needed)  – providing high amenity, and clear business growth options</vt:lpstr>
      <vt:lpstr>And dedicated areas for: Office / Warehouse, Office / Factory, Office / Showroom - Extremely versatile and adaptable forms of Development</vt:lpstr>
      <vt:lpstr>PowerPoint Presentation</vt:lpstr>
      <vt:lpstr>VPA Leading Practice Series: New Designs on Greenfield Planning</vt:lpstr>
    </vt:vector>
  </TitlesOfParts>
  <Company>Metropolitan Planning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</dc:title>
  <dc:creator>Paul Byrne</dc:creator>
  <cp:lastModifiedBy>Hannah Carrodus</cp:lastModifiedBy>
  <cp:revision>38</cp:revision>
  <dcterms:created xsi:type="dcterms:W3CDTF">2016-10-24T06:56:22Z</dcterms:created>
  <dcterms:modified xsi:type="dcterms:W3CDTF">2016-11-10T00:03:22Z</dcterms:modified>
</cp:coreProperties>
</file>