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8" r:id="rId3"/>
    <p:sldId id="262" r:id="rId4"/>
    <p:sldId id="269" r:id="rId5"/>
    <p:sldId id="271" r:id="rId6"/>
    <p:sldId id="265" r:id="rId7"/>
    <p:sldId id="275" r:id="rId8"/>
    <p:sldId id="267" r:id="rId9"/>
    <p:sldId id="272" r:id="rId10"/>
    <p:sldId id="263" r:id="rId11"/>
    <p:sldId id="266" r:id="rId12"/>
    <p:sldId id="292" r:id="rId13"/>
    <p:sldId id="270" r:id="rId14"/>
    <p:sldId id="273" r:id="rId15"/>
    <p:sldId id="274" r:id="rId16"/>
    <p:sldId id="276" r:id="rId17"/>
    <p:sldId id="277" r:id="rId18"/>
    <p:sldId id="278" r:id="rId19"/>
    <p:sldId id="287" r:id="rId20"/>
    <p:sldId id="279" r:id="rId21"/>
    <p:sldId id="297" r:id="rId22"/>
    <p:sldId id="280" r:id="rId23"/>
    <p:sldId id="286" r:id="rId24"/>
    <p:sldId id="281" r:id="rId25"/>
    <p:sldId id="282" r:id="rId26"/>
    <p:sldId id="284" r:id="rId27"/>
    <p:sldId id="285" r:id="rId28"/>
    <p:sldId id="283" r:id="rId29"/>
    <p:sldId id="288" r:id="rId30"/>
    <p:sldId id="289" r:id="rId31"/>
    <p:sldId id="291" r:id="rId32"/>
    <p:sldId id="264" r:id="rId33"/>
    <p:sldId id="295" r:id="rId34"/>
    <p:sldId id="296" r:id="rId35"/>
    <p:sldId id="315" r:id="rId36"/>
    <p:sldId id="290" r:id="rId37"/>
    <p:sldId id="298" r:id="rId38"/>
    <p:sldId id="293" r:id="rId39"/>
    <p:sldId id="299" r:id="rId40"/>
    <p:sldId id="300" r:id="rId41"/>
    <p:sldId id="318" r:id="rId42"/>
    <p:sldId id="306" r:id="rId43"/>
    <p:sldId id="313" r:id="rId44"/>
    <p:sldId id="294" r:id="rId45"/>
    <p:sldId id="311" r:id="rId46"/>
    <p:sldId id="301" r:id="rId47"/>
    <p:sldId id="302" r:id="rId48"/>
    <p:sldId id="303" r:id="rId49"/>
    <p:sldId id="304" r:id="rId50"/>
    <p:sldId id="305" r:id="rId51"/>
    <p:sldId id="307" r:id="rId52"/>
    <p:sldId id="308" r:id="rId53"/>
    <p:sldId id="309" r:id="rId54"/>
    <p:sldId id="310" r:id="rId55"/>
    <p:sldId id="314" r:id="rId56"/>
    <p:sldId id="317" r:id="rId57"/>
    <p:sldId id="312" r:id="rId58"/>
    <p:sldId id="316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B9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8399" y="6373287"/>
            <a:ext cx="349256" cy="365125"/>
          </a:xfrm>
          <a:prstGeom prst="rect">
            <a:avLst/>
          </a:prstGeom>
        </p:spPr>
        <p:txBody>
          <a:bodyPr/>
          <a:lstStyle/>
          <a:p>
            <a:fld id="{9BD06120-35F4-4AC8-96D3-EE3CFB473F0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25074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8399" y="6373287"/>
            <a:ext cx="349256" cy="365125"/>
          </a:xfrm>
          <a:prstGeom prst="rect">
            <a:avLst/>
          </a:prstGeom>
        </p:spPr>
        <p:txBody>
          <a:bodyPr/>
          <a:lstStyle/>
          <a:p>
            <a:fld id="{9BD06120-35F4-4AC8-96D3-EE3CFB473F0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882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8399" y="6373287"/>
            <a:ext cx="349256" cy="365125"/>
          </a:xfrm>
          <a:prstGeom prst="rect">
            <a:avLst/>
          </a:prstGeom>
        </p:spPr>
        <p:txBody>
          <a:bodyPr/>
          <a:lstStyle/>
          <a:p>
            <a:fld id="{9BD06120-35F4-4AC8-96D3-EE3CFB473F0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32435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8399" y="6373287"/>
            <a:ext cx="349256" cy="365125"/>
          </a:xfrm>
          <a:prstGeom prst="rect">
            <a:avLst/>
          </a:prstGeom>
        </p:spPr>
        <p:txBody>
          <a:bodyPr/>
          <a:lstStyle/>
          <a:p>
            <a:fld id="{9BD06120-35F4-4AC8-96D3-EE3CFB473F0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8971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8399" y="6373287"/>
            <a:ext cx="349256" cy="365125"/>
          </a:xfrm>
          <a:prstGeom prst="rect">
            <a:avLst/>
          </a:prstGeom>
        </p:spPr>
        <p:txBody>
          <a:bodyPr/>
          <a:lstStyle/>
          <a:p>
            <a:fld id="{9BD06120-35F4-4AC8-96D3-EE3CFB473F0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1766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88399" y="6373287"/>
            <a:ext cx="349256" cy="365125"/>
          </a:xfrm>
          <a:prstGeom prst="rect">
            <a:avLst/>
          </a:prstGeom>
        </p:spPr>
        <p:txBody>
          <a:bodyPr/>
          <a:lstStyle/>
          <a:p>
            <a:fld id="{9BD06120-35F4-4AC8-96D3-EE3CFB473F0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72564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88399" y="6373287"/>
            <a:ext cx="349256" cy="365125"/>
          </a:xfrm>
          <a:prstGeom prst="rect">
            <a:avLst/>
          </a:prstGeom>
        </p:spPr>
        <p:txBody>
          <a:bodyPr/>
          <a:lstStyle/>
          <a:p>
            <a:fld id="{9BD06120-35F4-4AC8-96D3-EE3CFB473F0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2126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88399" y="6373287"/>
            <a:ext cx="349256" cy="365125"/>
          </a:xfrm>
          <a:prstGeom prst="rect">
            <a:avLst/>
          </a:prstGeom>
        </p:spPr>
        <p:txBody>
          <a:bodyPr/>
          <a:lstStyle/>
          <a:p>
            <a:fld id="{9BD06120-35F4-4AC8-96D3-EE3CFB473F0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15502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88399" y="6373287"/>
            <a:ext cx="349256" cy="365125"/>
          </a:xfrm>
          <a:prstGeom prst="rect">
            <a:avLst/>
          </a:prstGeom>
        </p:spPr>
        <p:txBody>
          <a:bodyPr/>
          <a:lstStyle/>
          <a:p>
            <a:fld id="{9BD06120-35F4-4AC8-96D3-EE3CFB473F0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3735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88399" y="6373287"/>
            <a:ext cx="349256" cy="365125"/>
          </a:xfrm>
          <a:prstGeom prst="rect">
            <a:avLst/>
          </a:prstGeom>
        </p:spPr>
        <p:txBody>
          <a:bodyPr/>
          <a:lstStyle/>
          <a:p>
            <a:fld id="{9BD06120-35F4-4AC8-96D3-EE3CFB473F0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1004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88399" y="6373287"/>
            <a:ext cx="349256" cy="365125"/>
          </a:xfrm>
          <a:prstGeom prst="rect">
            <a:avLst/>
          </a:prstGeom>
        </p:spPr>
        <p:txBody>
          <a:bodyPr/>
          <a:lstStyle/>
          <a:p>
            <a:fld id="{9BD06120-35F4-4AC8-96D3-EE3CFB473F01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33911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120201"/>
            <a:ext cx="91376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" y="1825625"/>
            <a:ext cx="908050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45" y="6098070"/>
            <a:ext cx="9144000" cy="763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172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rgbClr val="63B9E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1463" indent="-271463" algn="l" defTabSz="914377" rtl="0" eaLnBrk="1" latinLnBrk="0" hangingPunct="1">
        <a:lnSpc>
          <a:spcPct val="90000"/>
        </a:lnSpc>
        <a:spcBef>
          <a:spcPts val="1000"/>
        </a:spcBef>
        <a:buClr>
          <a:srgbClr val="63B9E9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1338" indent="-269875" algn="l" defTabSz="914377" rtl="0" eaLnBrk="1" latinLnBrk="0" hangingPunct="1">
        <a:lnSpc>
          <a:spcPct val="90000"/>
        </a:lnSpc>
        <a:spcBef>
          <a:spcPts val="500"/>
        </a:spcBef>
        <a:buClr>
          <a:srgbClr val="63B9E9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4863" indent="-263525" algn="l" defTabSz="914377" rtl="0" eaLnBrk="1" latinLnBrk="0" hangingPunct="1">
        <a:lnSpc>
          <a:spcPct val="90000"/>
        </a:lnSpc>
        <a:spcBef>
          <a:spcPts val="500"/>
        </a:spcBef>
        <a:buClr>
          <a:srgbClr val="63B9E9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74738" indent="-269875" algn="l" defTabSz="914377" rtl="0" eaLnBrk="1" latinLnBrk="0" hangingPunct="1">
        <a:lnSpc>
          <a:spcPct val="90000"/>
        </a:lnSpc>
        <a:spcBef>
          <a:spcPts val="500"/>
        </a:spcBef>
        <a:buClr>
          <a:srgbClr val="63B9E9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346200" indent="-271463" algn="l" defTabSz="914377" rtl="0" eaLnBrk="1" latinLnBrk="0" hangingPunct="1">
        <a:lnSpc>
          <a:spcPct val="90000"/>
        </a:lnSpc>
        <a:spcBef>
          <a:spcPts val="500"/>
        </a:spcBef>
        <a:buClr>
          <a:srgbClr val="63B9E9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9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G"/><Relationship Id="rId5" Type="http://schemas.openxmlformats.org/officeDocument/2006/relationships/image" Target="../media/image96.JPG"/><Relationship Id="rId4" Type="http://schemas.openxmlformats.org/officeDocument/2006/relationships/image" Target="../media/image9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72531" y="1363127"/>
            <a:ext cx="8398935" cy="5418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003C74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endParaRPr lang="en-AU" sz="1200" b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25" y="1574333"/>
            <a:ext cx="7228946" cy="295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5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3">
        <p14:reveal/>
      </p:transition>
    </mc:Choice>
    <mc:Fallback xmlns="">
      <p:transition spd="slow" advTm="89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9" y="1277531"/>
            <a:ext cx="8490637" cy="477586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Arden civic </a:t>
            </a:r>
            <a:r>
              <a:rPr lang="en-AU" dirty="0" smtClean="0"/>
              <a:t>heart: artist’s impression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728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3">
        <p14:reveal/>
      </p:transition>
    </mc:Choice>
    <mc:Fallback xmlns="">
      <p:transition spd="slow" advTm="156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1" t="9983"/>
          <a:stretch/>
        </p:blipFill>
        <p:spPr>
          <a:xfrm>
            <a:off x="90617" y="1539746"/>
            <a:ext cx="5519351" cy="49524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Monash cluster</a:t>
            </a:r>
            <a:r>
              <a:rPr lang="en-AU" dirty="0" smtClean="0"/>
              <a:t>: better connections to support growth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1457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4">
        <p14:reveal/>
      </p:transition>
    </mc:Choice>
    <mc:Fallback xmlns="">
      <p:transition spd="slow" advTm="160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" y="1309545"/>
            <a:ext cx="5152481" cy="343541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976" y="1309544"/>
            <a:ext cx="3867317" cy="257853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08" y="3783665"/>
            <a:ext cx="4017282" cy="267852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45" y="87250"/>
            <a:ext cx="9137655" cy="1325563"/>
          </a:xfrm>
        </p:spPr>
        <p:txBody>
          <a:bodyPr/>
          <a:lstStyle/>
          <a:p>
            <a:r>
              <a:rPr lang="en-AU" dirty="0"/>
              <a:t>East Werribee: Sneydes Road Interchange completed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290" y="3926589"/>
            <a:ext cx="3216644" cy="214469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474156" y="2339038"/>
            <a:ext cx="2851841" cy="2444436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094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19">
        <p14:reveal/>
      </p:transition>
    </mc:Choice>
    <mc:Fallback xmlns="">
      <p:transition spd="slow" advTm="165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7" t="1078"/>
          <a:stretch/>
        </p:blipFill>
        <p:spPr>
          <a:xfrm>
            <a:off x="247136" y="1351006"/>
            <a:ext cx="2982807" cy="2090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" t="515"/>
          <a:stretch/>
        </p:blipFill>
        <p:spPr>
          <a:xfrm>
            <a:off x="3980165" y="1351006"/>
            <a:ext cx="3291454" cy="2024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81" r="15738"/>
          <a:stretch/>
        </p:blipFill>
        <p:spPr>
          <a:xfrm>
            <a:off x="140044" y="3718583"/>
            <a:ext cx="3028951" cy="2331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t="851" r="6784" b="3084"/>
          <a:stretch/>
        </p:blipFill>
        <p:spPr>
          <a:xfrm>
            <a:off x="3980165" y="3498281"/>
            <a:ext cx="3302085" cy="247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3" t="5741" r="11986" b="-2964"/>
          <a:stretch/>
        </p:blipFill>
        <p:spPr>
          <a:xfrm>
            <a:off x="2249549" y="2212777"/>
            <a:ext cx="2661753" cy="22094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Sunshine </a:t>
            </a:r>
            <a:r>
              <a:rPr lang="en-AU" dirty="0"/>
              <a:t>C</a:t>
            </a:r>
            <a:r>
              <a:rPr lang="en-AU" dirty="0" smtClean="0"/>
              <a:t>luster</a:t>
            </a:r>
            <a:r>
              <a:rPr lang="en-AU" dirty="0"/>
              <a:t>: a framework plan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189388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34">
        <p14:reveal/>
      </p:transition>
    </mc:Choice>
    <mc:Fallback xmlns="">
      <p:transition spd="slow" advTm="172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Plumpton (in Melton) PSP: future parks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1445764"/>
            <a:ext cx="8119934" cy="4567462"/>
          </a:xfrm>
        </p:spPr>
      </p:pic>
    </p:spTree>
    <p:extLst>
      <p:ext uri="{BB962C8B-B14F-4D97-AF65-F5344CB8AC3E}">
        <p14:creationId xmlns:p14="http://schemas.microsoft.com/office/powerpoint/2010/main" val="55205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5">
        <p14:reveal/>
      </p:transition>
    </mc:Choice>
    <mc:Fallback xmlns="">
      <p:transition spd="slow" advTm="159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9" y="1445764"/>
            <a:ext cx="3364386" cy="225219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92" y="1445764"/>
            <a:ext cx="3387299" cy="2252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689" y="3900641"/>
            <a:ext cx="3453201" cy="23219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1" t="47781" b="-1"/>
          <a:stretch/>
        </p:blipFill>
        <p:spPr>
          <a:xfrm>
            <a:off x="115329" y="3900641"/>
            <a:ext cx="3376496" cy="232199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517446" y="1915922"/>
            <a:ext cx="2595428" cy="3023287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Open </a:t>
            </a:r>
            <a:r>
              <a:rPr lang="en-AU" dirty="0" smtClean="0"/>
              <a:t>space: Melbourne’s </a:t>
            </a:r>
            <a:r>
              <a:rPr lang="en-AU" dirty="0"/>
              <a:t>new suburbs have the highest </a:t>
            </a:r>
            <a:r>
              <a:rPr lang="en-AU" dirty="0" smtClean="0"/>
              <a:t>percentage in Victoria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170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2">
        <p14:reveal/>
      </p:transition>
    </mc:Choice>
    <mc:Fallback xmlns="">
      <p:transition spd="slow" advTm="166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498" y="1445764"/>
            <a:ext cx="5626441" cy="42198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6023" y="1973243"/>
            <a:ext cx="4219830" cy="31648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Community consultation for Sunbury South and Lancefield Road PSPs</a:t>
            </a:r>
          </a:p>
        </p:txBody>
      </p:sp>
    </p:spTree>
    <p:extLst>
      <p:ext uri="{BB962C8B-B14F-4D97-AF65-F5344CB8AC3E}">
        <p14:creationId xmlns:p14="http://schemas.microsoft.com/office/powerpoint/2010/main" val="183931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8">
        <p14:reveal/>
      </p:transition>
    </mc:Choice>
    <mc:Fallback xmlns="">
      <p:transition spd="slow" advTm="1583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5117704" y="76518"/>
            <a:ext cx="3921262" cy="5920170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72567" tIns="36284" rIns="72567" bIns="36284" rtlCol="0">
            <a:noAutofit/>
          </a:bodyPr>
          <a:lstStyle>
            <a:lvl1pPr marL="285036" indent="-285036" algn="l" defTabSz="720090" rtl="0" eaLnBrk="1" latinLnBrk="0" hangingPunct="1">
              <a:lnSpc>
                <a:spcPct val="90000"/>
              </a:lnSpc>
              <a:spcBef>
                <a:spcPts val="788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520" kern="1200">
                <a:solidFill>
                  <a:srgbClr val="475358"/>
                </a:solidFill>
                <a:latin typeface="+mn-lt"/>
                <a:ea typeface="+mn-ea"/>
                <a:cs typeface="+mn-cs"/>
              </a:defRPr>
            </a:lvl1pPr>
            <a:lvl2pPr marL="568405" indent="-283369" algn="l" defTabSz="720090" rtl="0" eaLnBrk="1" latinLnBrk="0" hangingPunct="1">
              <a:lnSpc>
                <a:spcPct val="90000"/>
              </a:lnSpc>
              <a:spcBef>
                <a:spcPts val="394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520" kern="1200">
                <a:solidFill>
                  <a:srgbClr val="475358"/>
                </a:solidFill>
                <a:latin typeface="+mn-lt"/>
                <a:ea typeface="+mn-ea"/>
                <a:cs typeface="+mn-cs"/>
              </a:defRPr>
            </a:lvl2pPr>
            <a:lvl3pPr marL="845106" indent="-276701" algn="l" defTabSz="720090" rtl="0" eaLnBrk="1" latinLnBrk="0" hangingPunct="1">
              <a:lnSpc>
                <a:spcPct val="90000"/>
              </a:lnSpc>
              <a:spcBef>
                <a:spcPts val="394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520" kern="1200">
                <a:solidFill>
                  <a:srgbClr val="475358"/>
                </a:solidFill>
                <a:latin typeface="+mn-lt"/>
                <a:ea typeface="+mn-ea"/>
                <a:cs typeface="+mn-cs"/>
              </a:defRPr>
            </a:lvl3pPr>
            <a:lvl4pPr marL="1128475" indent="-283369" algn="l" defTabSz="720090" rtl="0" eaLnBrk="1" latinLnBrk="0" hangingPunct="1">
              <a:lnSpc>
                <a:spcPct val="90000"/>
              </a:lnSpc>
              <a:spcBef>
                <a:spcPts val="394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520" kern="1200">
                <a:solidFill>
                  <a:srgbClr val="475358"/>
                </a:solidFill>
                <a:latin typeface="+mn-lt"/>
                <a:ea typeface="+mn-ea"/>
                <a:cs typeface="+mn-cs"/>
              </a:defRPr>
            </a:lvl4pPr>
            <a:lvl5pPr marL="1413510" indent="-285036" algn="l" defTabSz="720090" rtl="0" eaLnBrk="1" latinLnBrk="0" hangingPunct="1">
              <a:lnSpc>
                <a:spcPct val="90000"/>
              </a:lnSpc>
              <a:spcBef>
                <a:spcPts val="394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520" kern="1200">
                <a:solidFill>
                  <a:srgbClr val="475358"/>
                </a:solidFill>
                <a:latin typeface="+mn-lt"/>
                <a:ea typeface="+mn-ea"/>
                <a:cs typeface="+mn-cs"/>
              </a:defRPr>
            </a:lvl5pPr>
            <a:lvl6pPr marL="1980248" indent="-180023" algn="l" defTabSz="720090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0293" indent="-180023" algn="l" defTabSz="720090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0338" indent="-180023" algn="l" defTabSz="720090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60383" indent="-180023" algn="l" defTabSz="720090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b="1" i="1" dirty="0" smtClean="0">
                <a:solidFill>
                  <a:schemeClr val="tx1"/>
                </a:solidFill>
              </a:rPr>
              <a:t>Central </a:t>
            </a:r>
            <a:r>
              <a:rPr lang="en-AU" sz="1000" b="1" i="1" dirty="0">
                <a:solidFill>
                  <a:schemeClr val="tx1"/>
                </a:solidFill>
              </a:rPr>
              <a:t>Melbourne</a:t>
            </a:r>
            <a:endParaRPr lang="en-AU" sz="1000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10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 smtClean="0">
                <a:solidFill>
                  <a:schemeClr val="tx1"/>
                </a:solidFill>
              </a:rPr>
              <a:t>Arden – Vision &amp; Framework </a:t>
            </a:r>
            <a:r>
              <a:rPr lang="en-AU" sz="1000" dirty="0">
                <a:solidFill>
                  <a:schemeClr val="tx1"/>
                </a:solidFill>
              </a:rPr>
              <a:t>Plan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Macaulay </a:t>
            </a:r>
            <a:r>
              <a:rPr lang="en-AU" sz="1000" dirty="0" smtClean="0">
                <a:solidFill>
                  <a:schemeClr val="tx1"/>
                </a:solidFill>
              </a:rPr>
              <a:t>DCP</a:t>
            </a:r>
            <a:endParaRPr lang="en-AU" sz="1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Josephs Road D</a:t>
            </a:r>
            <a:r>
              <a:rPr lang="en-AU" sz="1000" dirty="0" smtClean="0">
                <a:solidFill>
                  <a:schemeClr val="tx1"/>
                </a:solidFill>
              </a:rPr>
              <a:t>CP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 err="1" smtClean="0">
                <a:solidFill>
                  <a:schemeClr val="tx1"/>
                </a:solidFill>
              </a:rPr>
              <a:t>Fishermans</a:t>
            </a:r>
            <a:r>
              <a:rPr lang="en-AU" sz="1000" dirty="0" smtClean="0">
                <a:solidFill>
                  <a:schemeClr val="tx1"/>
                </a:solidFill>
              </a:rPr>
              <a:t> </a:t>
            </a:r>
            <a:r>
              <a:rPr lang="en-AU" sz="1000" dirty="0">
                <a:solidFill>
                  <a:schemeClr val="tx1"/>
                </a:solidFill>
              </a:rPr>
              <a:t>Bend Support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1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b="1" i="1" dirty="0">
                <a:solidFill>
                  <a:schemeClr val="tx1"/>
                </a:solidFill>
              </a:rPr>
              <a:t>Dandenong/Eastern Corridor</a:t>
            </a:r>
            <a:endParaRPr lang="en-AU" sz="1000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Monash - Framework Plan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Clayton Structure Plan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Clayton Business Park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PMP Site - Clayton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Sandown Masterplan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Frankston Corridor SP's: Orm/McK/Bent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CD9 Corridor Structure Plans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Caulfield Precinct Structure Plan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Chadstone Framework Plan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Berwick Health &amp; Education Structure Plan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Ringwood MAC revised Structure Plan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Wantirna Health Precinct Structure Plan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1000" b="1" i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b="1" i="1" dirty="0">
                <a:solidFill>
                  <a:schemeClr val="tx1"/>
                </a:solidFill>
              </a:rPr>
              <a:t>Northern Corridor</a:t>
            </a:r>
            <a:endParaRPr lang="en-AU" sz="1000" b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Broadmeadows MAC Framework Plan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La Trobe Cluster Framework Plan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Gower Street (La Trobe)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Essendon Technology Precinct Framework Plan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Mernda Town Centre Master planning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AU" sz="1000" b="1" i="1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b="1" i="1" dirty="0">
                <a:solidFill>
                  <a:schemeClr val="tx1"/>
                </a:solidFill>
              </a:rPr>
              <a:t>Western Corridor</a:t>
            </a:r>
            <a:r>
              <a:rPr lang="en-AU" sz="1000" i="1" dirty="0">
                <a:solidFill>
                  <a:schemeClr val="tx1"/>
                </a:solidFill>
              </a:rPr>
              <a:t>	</a:t>
            </a:r>
            <a:endParaRPr lang="en-AU" sz="10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Footscray MAC Structure Plan refresh and ICP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Tottenham/West Footscray Framework Plan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Sunshine Framework Plan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Sunshine Health Precinct Strategic site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Solomon Heights (Sunshine) strategic site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Watergardens Strategic site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AU" sz="1000" dirty="0">
                <a:solidFill>
                  <a:schemeClr val="tx1"/>
                </a:solidFill>
              </a:rPr>
              <a:t>Altona North Strategic site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AU" sz="11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20201"/>
            <a:ext cx="4786185" cy="1325563"/>
          </a:xfrm>
        </p:spPr>
        <p:txBody>
          <a:bodyPr/>
          <a:lstStyle/>
          <a:p>
            <a:r>
              <a:rPr lang="en-AU" dirty="0"/>
              <a:t>Where we </a:t>
            </a:r>
            <a:r>
              <a:rPr lang="en-AU" dirty="0" smtClean="0"/>
              <a:t>work: </a:t>
            </a:r>
            <a:r>
              <a:rPr lang="en-AU" dirty="0"/>
              <a:t/>
            </a:r>
            <a:br>
              <a:rPr lang="en-AU" dirty="0"/>
            </a:br>
            <a:r>
              <a:rPr lang="en-AU" dirty="0" smtClean="0"/>
              <a:t>urban </a:t>
            </a:r>
            <a:r>
              <a:rPr lang="en-AU" dirty="0"/>
              <a:t>r</a:t>
            </a:r>
            <a:r>
              <a:rPr lang="en-AU" dirty="0" smtClean="0"/>
              <a:t>enewal </a:t>
            </a:r>
            <a:r>
              <a:rPr lang="en-AU" dirty="0"/>
              <a:t>a</a:t>
            </a:r>
            <a:r>
              <a:rPr lang="en-AU" dirty="0" smtClean="0"/>
              <a:t>reas</a:t>
            </a:r>
            <a:endParaRPr lang="en-AU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87" y="1640701"/>
            <a:ext cx="4650544" cy="328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03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1484">
        <p14:reveal/>
      </p:transition>
    </mc:Choice>
    <mc:Fallback xmlns="">
      <p:transition spd="slow" advTm="214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7344" y="1031569"/>
            <a:ext cx="211666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100" b="1" i="1" dirty="0" smtClean="0"/>
              <a:t>North </a:t>
            </a:r>
            <a:r>
              <a:rPr lang="en-AU" sz="1100" b="1" i="1" dirty="0"/>
              <a:t>Growth Corridor	</a:t>
            </a:r>
            <a:endParaRPr lang="en-AU" sz="1100" b="1" dirty="0"/>
          </a:p>
          <a:p>
            <a:r>
              <a:rPr lang="en-AU" sz="1100" dirty="0"/>
              <a:t>Donnybrook/Woodstock</a:t>
            </a:r>
          </a:p>
          <a:p>
            <a:r>
              <a:rPr lang="en-AU" sz="1100" dirty="0"/>
              <a:t>Quarry Hills</a:t>
            </a:r>
          </a:p>
          <a:p>
            <a:r>
              <a:rPr lang="en-AU" sz="1100" dirty="0"/>
              <a:t>Wollert</a:t>
            </a:r>
          </a:p>
          <a:p>
            <a:r>
              <a:rPr lang="en-AU" sz="1100" dirty="0"/>
              <a:t>EWEP - Divestment</a:t>
            </a:r>
          </a:p>
          <a:p>
            <a:r>
              <a:rPr lang="en-AU" sz="1100" dirty="0"/>
              <a:t>EWEP - Ongoing planning</a:t>
            </a:r>
          </a:p>
          <a:p>
            <a:r>
              <a:rPr lang="en-AU" sz="1100" dirty="0"/>
              <a:t>Lindum Vale</a:t>
            </a:r>
          </a:p>
          <a:p>
            <a:r>
              <a:rPr lang="en-AU" sz="1100" dirty="0"/>
              <a:t>Merrifield North</a:t>
            </a:r>
          </a:p>
          <a:p>
            <a:r>
              <a:rPr lang="en-AU" sz="1100" dirty="0"/>
              <a:t>Craigieburn West</a:t>
            </a:r>
          </a:p>
          <a:p>
            <a:endParaRPr lang="en-AU" sz="1100" b="1" i="1" dirty="0" smtClean="0"/>
          </a:p>
          <a:p>
            <a:r>
              <a:rPr lang="en-AU" sz="1100" b="1" i="1" dirty="0" smtClean="0"/>
              <a:t>West </a:t>
            </a:r>
            <a:r>
              <a:rPr lang="en-AU" sz="1100" b="1" i="1" dirty="0"/>
              <a:t>Growth Corridor</a:t>
            </a:r>
            <a:r>
              <a:rPr lang="en-AU" sz="1100" i="1" dirty="0"/>
              <a:t>	</a:t>
            </a:r>
            <a:endParaRPr lang="en-AU" sz="1100" dirty="0"/>
          </a:p>
          <a:p>
            <a:r>
              <a:rPr lang="en-AU" sz="1100" dirty="0"/>
              <a:t>Rockbank</a:t>
            </a:r>
          </a:p>
          <a:p>
            <a:r>
              <a:rPr lang="en-AU" sz="1100" dirty="0"/>
              <a:t>Mt Atkinson/Tarneit Plains</a:t>
            </a:r>
          </a:p>
          <a:p>
            <a:r>
              <a:rPr lang="en-AU" sz="1100" dirty="0"/>
              <a:t>Plumpton/Kororoit</a:t>
            </a:r>
          </a:p>
          <a:p>
            <a:r>
              <a:rPr lang="en-AU" sz="1100" dirty="0"/>
              <a:t>Kororoit (Part 2)</a:t>
            </a:r>
          </a:p>
          <a:p>
            <a:r>
              <a:rPr lang="en-AU" sz="1100" dirty="0"/>
              <a:t>Aviator's Field</a:t>
            </a:r>
          </a:p>
          <a:p>
            <a:r>
              <a:rPr lang="en-AU" sz="1100" dirty="0"/>
              <a:t>Werribee Junction</a:t>
            </a:r>
          </a:p>
          <a:p>
            <a:endParaRPr lang="en-AU" sz="1100" b="1" i="1" dirty="0" smtClean="0"/>
          </a:p>
          <a:p>
            <a:r>
              <a:rPr lang="en-AU" sz="1100" b="1" i="1" dirty="0" smtClean="0"/>
              <a:t>South </a:t>
            </a:r>
            <a:r>
              <a:rPr lang="en-AU" sz="1100" b="1" i="1" dirty="0"/>
              <a:t>East Growth Corridor</a:t>
            </a:r>
            <a:endParaRPr lang="en-AU" sz="1100" b="1" dirty="0"/>
          </a:p>
          <a:p>
            <a:r>
              <a:rPr lang="en-AU" sz="1100" dirty="0"/>
              <a:t>Casey Central Town Centre</a:t>
            </a:r>
          </a:p>
          <a:p>
            <a:r>
              <a:rPr lang="en-AU" sz="1100" dirty="0"/>
              <a:t>Brompton Lodge</a:t>
            </a:r>
          </a:p>
          <a:p>
            <a:r>
              <a:rPr lang="en-AU" sz="1100" dirty="0"/>
              <a:t>McPherson</a:t>
            </a:r>
          </a:p>
          <a:p>
            <a:r>
              <a:rPr lang="en-AU" sz="1100" dirty="0"/>
              <a:t>Officer Town Centre </a:t>
            </a:r>
          </a:p>
          <a:p>
            <a:r>
              <a:rPr lang="en-AU" sz="1100" dirty="0"/>
              <a:t>CREP (Officer Employment)</a:t>
            </a:r>
          </a:p>
          <a:p>
            <a:r>
              <a:rPr lang="en-AU" sz="1100" dirty="0"/>
              <a:t>Minta Farm</a:t>
            </a:r>
          </a:p>
          <a:p>
            <a:r>
              <a:rPr lang="en-AU" sz="1100" dirty="0"/>
              <a:t>Croskell</a:t>
            </a:r>
          </a:p>
          <a:p>
            <a:r>
              <a:rPr lang="en-AU" sz="1100" dirty="0"/>
              <a:t>Clyde South</a:t>
            </a:r>
          </a:p>
          <a:p>
            <a:r>
              <a:rPr lang="en-AU" sz="1100" dirty="0"/>
              <a:t>Minor Greenfield Projects</a:t>
            </a:r>
          </a:p>
          <a:p>
            <a:r>
              <a:rPr lang="en-AU" sz="1100" dirty="0"/>
              <a:t>Sunbury South</a:t>
            </a:r>
          </a:p>
          <a:p>
            <a:r>
              <a:rPr lang="en-AU" sz="1100" dirty="0"/>
              <a:t>Lancefield Road</a:t>
            </a:r>
          </a:p>
          <a:p>
            <a:r>
              <a:rPr lang="en-AU" sz="1100" dirty="0" smtClean="0"/>
              <a:t>Beveridge </a:t>
            </a:r>
            <a:r>
              <a:rPr lang="en-AU" sz="1100" dirty="0"/>
              <a:t>Central</a:t>
            </a:r>
          </a:p>
          <a:p>
            <a:r>
              <a:rPr lang="en-AU" sz="1100" dirty="0"/>
              <a:t>Beveridge North West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27344" y="1031569"/>
            <a:ext cx="2195727" cy="5410885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72567" tIns="36284" rIns="72567" bIns="36284" rtlCol="0">
            <a:noAutofit/>
          </a:bodyPr>
          <a:lstStyle>
            <a:lvl1pPr marL="285036" indent="-285036" algn="l" defTabSz="720090" rtl="0" eaLnBrk="1" latinLnBrk="0" hangingPunct="1">
              <a:lnSpc>
                <a:spcPct val="90000"/>
              </a:lnSpc>
              <a:spcBef>
                <a:spcPts val="788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520" kern="1200">
                <a:solidFill>
                  <a:srgbClr val="475358"/>
                </a:solidFill>
                <a:latin typeface="+mn-lt"/>
                <a:ea typeface="+mn-ea"/>
                <a:cs typeface="+mn-cs"/>
              </a:defRPr>
            </a:lvl1pPr>
            <a:lvl2pPr marL="568405" indent="-283369" algn="l" defTabSz="720090" rtl="0" eaLnBrk="1" latinLnBrk="0" hangingPunct="1">
              <a:lnSpc>
                <a:spcPct val="90000"/>
              </a:lnSpc>
              <a:spcBef>
                <a:spcPts val="394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520" kern="1200">
                <a:solidFill>
                  <a:srgbClr val="475358"/>
                </a:solidFill>
                <a:latin typeface="+mn-lt"/>
                <a:ea typeface="+mn-ea"/>
                <a:cs typeface="+mn-cs"/>
              </a:defRPr>
            </a:lvl2pPr>
            <a:lvl3pPr marL="845106" indent="-276701" algn="l" defTabSz="720090" rtl="0" eaLnBrk="1" latinLnBrk="0" hangingPunct="1">
              <a:lnSpc>
                <a:spcPct val="90000"/>
              </a:lnSpc>
              <a:spcBef>
                <a:spcPts val="394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520" kern="1200">
                <a:solidFill>
                  <a:srgbClr val="475358"/>
                </a:solidFill>
                <a:latin typeface="+mn-lt"/>
                <a:ea typeface="+mn-ea"/>
                <a:cs typeface="+mn-cs"/>
              </a:defRPr>
            </a:lvl3pPr>
            <a:lvl4pPr marL="1128475" indent="-283369" algn="l" defTabSz="720090" rtl="0" eaLnBrk="1" latinLnBrk="0" hangingPunct="1">
              <a:lnSpc>
                <a:spcPct val="90000"/>
              </a:lnSpc>
              <a:spcBef>
                <a:spcPts val="394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520" kern="1200">
                <a:solidFill>
                  <a:srgbClr val="475358"/>
                </a:solidFill>
                <a:latin typeface="+mn-lt"/>
                <a:ea typeface="+mn-ea"/>
                <a:cs typeface="+mn-cs"/>
              </a:defRPr>
            </a:lvl4pPr>
            <a:lvl5pPr marL="1413510" indent="-285036" algn="l" defTabSz="720090" rtl="0" eaLnBrk="1" latinLnBrk="0" hangingPunct="1">
              <a:lnSpc>
                <a:spcPct val="90000"/>
              </a:lnSpc>
              <a:spcBef>
                <a:spcPts val="394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520" kern="1200">
                <a:solidFill>
                  <a:srgbClr val="475358"/>
                </a:solidFill>
                <a:latin typeface="+mn-lt"/>
                <a:ea typeface="+mn-ea"/>
                <a:cs typeface="+mn-cs"/>
              </a:defRPr>
            </a:lvl5pPr>
            <a:lvl6pPr marL="1980248" indent="-180023" algn="l" defTabSz="720090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0293" indent="-180023" algn="l" defTabSz="720090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0338" indent="-180023" algn="l" defTabSz="720090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60383" indent="-180023" algn="l" defTabSz="720090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AU" sz="1100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62" t="6642"/>
          <a:stretch/>
        </p:blipFill>
        <p:spPr>
          <a:xfrm>
            <a:off x="2480650" y="1692998"/>
            <a:ext cx="6515068" cy="4318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Where we </a:t>
            </a:r>
            <a:r>
              <a:rPr lang="en-AU" dirty="0" smtClean="0"/>
              <a:t>work: greenfield </a:t>
            </a:r>
            <a:r>
              <a:rPr lang="en-AU" dirty="0"/>
              <a:t>a</a:t>
            </a:r>
            <a:r>
              <a:rPr lang="en-AU" dirty="0" smtClean="0"/>
              <a:t>reas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756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0668">
        <p14:reveal/>
      </p:transition>
    </mc:Choice>
    <mc:Fallback xmlns="">
      <p:transition spd="slow" advTm="2066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7" y="1226708"/>
            <a:ext cx="5163312" cy="516331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400" dirty="0" smtClean="0"/>
              <a:t>La Trobe </a:t>
            </a:r>
            <a:r>
              <a:rPr lang="en-AU" sz="3400" dirty="0"/>
              <a:t>cluster: </a:t>
            </a:r>
            <a:r>
              <a:rPr lang="en-AU" sz="3400" dirty="0" smtClean="0"/>
              <a:t>jobs close to homes</a:t>
            </a:r>
            <a:endParaRPr lang="en-AU" sz="3400" dirty="0"/>
          </a:p>
        </p:txBody>
      </p:sp>
    </p:spTree>
    <p:extLst>
      <p:ext uri="{BB962C8B-B14F-4D97-AF65-F5344CB8AC3E}">
        <p14:creationId xmlns:p14="http://schemas.microsoft.com/office/powerpoint/2010/main" val="229246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9">
        <p14:reveal/>
      </p:transition>
    </mc:Choice>
    <mc:Fallback xmlns="">
      <p:transition spd="slow" advTm="1656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Plumpton &amp; Kororoit PSPs: large, modern new suburbs for the West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7" y="1445764"/>
            <a:ext cx="2759445" cy="221771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00" b="-295"/>
          <a:stretch/>
        </p:blipFill>
        <p:spPr>
          <a:xfrm>
            <a:off x="2851012" y="1456299"/>
            <a:ext cx="2713285" cy="225478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" r="12391"/>
          <a:stretch/>
        </p:blipFill>
        <p:spPr>
          <a:xfrm>
            <a:off x="3002522" y="3913428"/>
            <a:ext cx="2566257" cy="218860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" r="13427"/>
          <a:stretch/>
        </p:blipFill>
        <p:spPr>
          <a:xfrm>
            <a:off x="91566" y="3711086"/>
            <a:ext cx="2759445" cy="239094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3" name="Oval 12"/>
          <p:cNvSpPr/>
          <p:nvPr/>
        </p:nvSpPr>
        <p:spPr>
          <a:xfrm>
            <a:off x="1619285" y="2020302"/>
            <a:ext cx="2405447" cy="2461537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454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8">
        <p14:reveal/>
      </p:transition>
    </mc:Choice>
    <mc:Fallback xmlns="">
      <p:transition spd="slow" advTm="162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652" t="5996"/>
          <a:stretch/>
        </p:blipFill>
        <p:spPr>
          <a:xfrm>
            <a:off x="-1" y="1445764"/>
            <a:ext cx="5871945" cy="387578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6050446" y="1445764"/>
            <a:ext cx="2948855" cy="3525792"/>
          </a:xfrm>
          <a:prstGeom prst="rect">
            <a:avLst/>
          </a:prstGeom>
          <a:ln w="28575">
            <a:solidFill>
              <a:schemeClr val="accent1"/>
            </a:solidFill>
          </a:ln>
        </p:spPr>
        <p:txBody>
          <a:bodyPr vert="horz" lIns="72567" tIns="36284" rIns="72567" bIns="36284" rtlCol="0">
            <a:normAutofit fontScale="92500" lnSpcReduction="10000"/>
          </a:bodyPr>
          <a:lstStyle>
            <a:lvl1pPr marL="285036" indent="-285036" algn="l" defTabSz="720090" rtl="0" eaLnBrk="1" latinLnBrk="0" hangingPunct="1">
              <a:lnSpc>
                <a:spcPct val="90000"/>
              </a:lnSpc>
              <a:spcBef>
                <a:spcPts val="788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520" kern="1200">
                <a:solidFill>
                  <a:srgbClr val="475358"/>
                </a:solidFill>
                <a:latin typeface="+mn-lt"/>
                <a:ea typeface="+mn-ea"/>
                <a:cs typeface="+mn-cs"/>
              </a:defRPr>
            </a:lvl1pPr>
            <a:lvl2pPr marL="568405" indent="-283369" algn="l" defTabSz="720090" rtl="0" eaLnBrk="1" latinLnBrk="0" hangingPunct="1">
              <a:lnSpc>
                <a:spcPct val="90000"/>
              </a:lnSpc>
              <a:spcBef>
                <a:spcPts val="394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520" kern="1200">
                <a:solidFill>
                  <a:srgbClr val="475358"/>
                </a:solidFill>
                <a:latin typeface="+mn-lt"/>
                <a:ea typeface="+mn-ea"/>
                <a:cs typeface="+mn-cs"/>
              </a:defRPr>
            </a:lvl2pPr>
            <a:lvl3pPr marL="845106" indent="-276701" algn="l" defTabSz="720090" rtl="0" eaLnBrk="1" latinLnBrk="0" hangingPunct="1">
              <a:lnSpc>
                <a:spcPct val="90000"/>
              </a:lnSpc>
              <a:spcBef>
                <a:spcPts val="394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520" kern="1200">
                <a:solidFill>
                  <a:srgbClr val="475358"/>
                </a:solidFill>
                <a:latin typeface="+mn-lt"/>
                <a:ea typeface="+mn-ea"/>
                <a:cs typeface="+mn-cs"/>
              </a:defRPr>
            </a:lvl3pPr>
            <a:lvl4pPr marL="1128475" indent="-283369" algn="l" defTabSz="720090" rtl="0" eaLnBrk="1" latinLnBrk="0" hangingPunct="1">
              <a:lnSpc>
                <a:spcPct val="90000"/>
              </a:lnSpc>
              <a:spcBef>
                <a:spcPts val="394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520" kern="1200">
                <a:solidFill>
                  <a:srgbClr val="475358"/>
                </a:solidFill>
                <a:latin typeface="+mn-lt"/>
                <a:ea typeface="+mn-ea"/>
                <a:cs typeface="+mn-cs"/>
              </a:defRPr>
            </a:lvl4pPr>
            <a:lvl5pPr marL="1413510" indent="-285036" algn="l" defTabSz="720090" rtl="0" eaLnBrk="1" latinLnBrk="0" hangingPunct="1">
              <a:lnSpc>
                <a:spcPct val="90000"/>
              </a:lnSpc>
              <a:spcBef>
                <a:spcPts val="394"/>
              </a:spcBef>
              <a:buClr>
                <a:srgbClr val="003C74"/>
              </a:buClr>
              <a:buFont typeface="Arial" panose="020B0604020202020204" pitchFamily="34" charset="0"/>
              <a:buChar char="•"/>
              <a:defRPr sz="2520" kern="1200">
                <a:solidFill>
                  <a:srgbClr val="475358"/>
                </a:solidFill>
                <a:latin typeface="+mn-lt"/>
                <a:ea typeface="+mn-ea"/>
                <a:cs typeface="+mn-cs"/>
              </a:defRPr>
            </a:lvl5pPr>
            <a:lvl6pPr marL="1980248" indent="-180023" algn="l" defTabSz="720090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40293" indent="-180023" algn="l" defTabSz="720090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00338" indent="-180023" algn="l" defTabSz="720090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60383" indent="-180023" algn="l" defTabSz="720090" rtl="0" eaLnBrk="1" latinLnBrk="0" hangingPunct="1">
              <a:lnSpc>
                <a:spcPct val="90000"/>
              </a:lnSpc>
              <a:spcBef>
                <a:spcPts val="394"/>
              </a:spcBef>
              <a:buFont typeface="Arial" panose="020B0604020202020204" pitchFamily="34" charset="0"/>
              <a:buChar char="•"/>
              <a:defRPr sz="14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AU" sz="1600" dirty="0" smtClean="0">
                <a:solidFill>
                  <a:schemeClr val="tx1"/>
                </a:solidFill>
              </a:rPr>
              <a:t>Bacchus </a:t>
            </a:r>
            <a:r>
              <a:rPr lang="en-AU" sz="1600" dirty="0">
                <a:solidFill>
                  <a:schemeClr val="tx1"/>
                </a:solidFill>
              </a:rPr>
              <a:t>Marsh Framework Plan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AU" sz="1600" dirty="0">
                <a:solidFill>
                  <a:schemeClr val="tx1"/>
                </a:solidFill>
              </a:rPr>
              <a:t>Plan Bendigo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AU" sz="1600" dirty="0">
                <a:solidFill>
                  <a:schemeClr val="tx1"/>
                </a:solidFill>
              </a:rPr>
              <a:t>Torquay - Spring Creek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AU" sz="1600" dirty="0">
                <a:solidFill>
                  <a:schemeClr val="tx1"/>
                </a:solidFill>
              </a:rPr>
              <a:t>Wodonga/Leneva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AU" sz="1600" dirty="0">
                <a:solidFill>
                  <a:schemeClr val="tx1"/>
                </a:solidFill>
              </a:rPr>
              <a:t>Shepparton South East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AU" sz="1600" dirty="0">
                <a:solidFill>
                  <a:schemeClr val="tx1"/>
                </a:solidFill>
              </a:rPr>
              <a:t>Shepparton North East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AU" sz="1600" dirty="0">
                <a:solidFill>
                  <a:schemeClr val="tx1"/>
                </a:solidFill>
              </a:rPr>
              <a:t>Shepparton Framework </a:t>
            </a:r>
            <a:r>
              <a:rPr lang="en-AU" sz="1600" dirty="0" smtClean="0">
                <a:solidFill>
                  <a:schemeClr val="tx1"/>
                </a:solidFill>
              </a:rPr>
              <a:t>Plan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AU" sz="1600" dirty="0" smtClean="0">
                <a:solidFill>
                  <a:schemeClr val="tx1"/>
                </a:solidFill>
              </a:rPr>
              <a:t>Latrobe Valley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AU" sz="1600" dirty="0">
                <a:solidFill>
                  <a:schemeClr val="tx1"/>
                </a:solidFill>
              </a:rPr>
              <a:t>	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AU" sz="1600" dirty="0">
                <a:solidFill>
                  <a:schemeClr val="tx1"/>
                </a:solidFill>
              </a:rPr>
              <a:t>Wallan South Structure </a:t>
            </a:r>
            <a:r>
              <a:rPr lang="en-AU" sz="1600" dirty="0" smtClean="0">
                <a:solidFill>
                  <a:schemeClr val="tx1"/>
                </a:solidFill>
              </a:rPr>
              <a:t>Plan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AU" sz="1600" dirty="0" smtClean="0">
                <a:solidFill>
                  <a:schemeClr val="tx1"/>
                </a:solidFill>
              </a:rPr>
              <a:t>Peri </a:t>
            </a:r>
            <a:r>
              <a:rPr lang="en-AU" sz="1600" dirty="0">
                <a:solidFill>
                  <a:schemeClr val="tx1"/>
                </a:solidFill>
              </a:rPr>
              <a:t>Urban </a:t>
            </a:r>
            <a:r>
              <a:rPr lang="en-AU" sz="1600" dirty="0" smtClean="0">
                <a:solidFill>
                  <a:schemeClr val="tx1"/>
                </a:solidFill>
              </a:rPr>
              <a:t>Areas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AU" sz="1600" dirty="0" smtClean="0">
                <a:solidFill>
                  <a:schemeClr val="tx1"/>
                </a:solidFill>
              </a:rPr>
              <a:t>Sunbury</a:t>
            </a:r>
            <a:endParaRPr lang="en-AU" sz="16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Where we </a:t>
            </a:r>
            <a:r>
              <a:rPr lang="en-AU" dirty="0" smtClean="0"/>
              <a:t>work: regional </a:t>
            </a:r>
            <a:r>
              <a:rPr lang="en-AU" dirty="0"/>
              <a:t>Victoria</a:t>
            </a:r>
          </a:p>
        </p:txBody>
      </p:sp>
    </p:spTree>
    <p:extLst>
      <p:ext uri="{BB962C8B-B14F-4D97-AF65-F5344CB8AC3E}">
        <p14:creationId xmlns:p14="http://schemas.microsoft.com/office/powerpoint/2010/main" val="88847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7307">
        <p14:reveal/>
      </p:transition>
    </mc:Choice>
    <mc:Fallback xmlns="">
      <p:transition spd="slow" advTm="1730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Greater Broadmeadows: urban </a:t>
            </a:r>
            <a:r>
              <a:rPr lang="en-AU" dirty="0"/>
              <a:t>r</a:t>
            </a:r>
            <a:r>
              <a:rPr lang="en-AU" dirty="0" smtClean="0"/>
              <a:t>enewal</a:t>
            </a:r>
            <a:endParaRPr lang="en-AU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7" y="1575058"/>
            <a:ext cx="8894291" cy="4380437"/>
          </a:xfrm>
        </p:spPr>
      </p:pic>
    </p:spTree>
    <p:extLst>
      <p:ext uri="{BB962C8B-B14F-4D97-AF65-F5344CB8AC3E}">
        <p14:creationId xmlns:p14="http://schemas.microsoft.com/office/powerpoint/2010/main" val="72400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8">
        <p14:reveal/>
      </p:transition>
    </mc:Choice>
    <mc:Fallback xmlns="">
      <p:transition spd="slow" advTm="164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7" y="1445764"/>
            <a:ext cx="7398230" cy="489588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Craigieburn North Employment Area PSP: approved</a:t>
            </a:r>
          </a:p>
        </p:txBody>
      </p:sp>
    </p:spTree>
    <p:extLst>
      <p:ext uri="{BB962C8B-B14F-4D97-AF65-F5344CB8AC3E}">
        <p14:creationId xmlns:p14="http://schemas.microsoft.com/office/powerpoint/2010/main" val="381537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4">
        <p14:reveal/>
      </p:transition>
    </mc:Choice>
    <mc:Fallback xmlns="">
      <p:transition spd="slow" advTm="1458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" y="0"/>
            <a:ext cx="8391525" cy="1195057"/>
          </a:xfrm>
        </p:spPr>
        <p:txBody>
          <a:bodyPr/>
          <a:lstStyle/>
          <a:p>
            <a:r>
              <a:rPr lang="en-AU" dirty="0" smtClean="0"/>
              <a:t>The 10 tenets of the VPA’s approach to planning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" y="1351576"/>
            <a:ext cx="8924925" cy="4981906"/>
          </a:xfrm>
        </p:spPr>
        <p:txBody>
          <a:bodyPr>
            <a:normAutofit fontScale="92500"/>
          </a:bodyPr>
          <a:lstStyle/>
          <a:p>
            <a:r>
              <a:rPr lang="en-AU" dirty="0"/>
              <a:t>Localising </a:t>
            </a:r>
            <a:r>
              <a:rPr lang="en-AU" dirty="0" smtClean="0"/>
              <a:t>activities</a:t>
            </a:r>
            <a:r>
              <a:rPr lang="en-AU" dirty="0"/>
              <a:t>: m</a:t>
            </a:r>
            <a:r>
              <a:rPr lang="en-AU" dirty="0" smtClean="0"/>
              <a:t>inimising </a:t>
            </a:r>
            <a:r>
              <a:rPr lang="en-AU" dirty="0"/>
              <a:t>travel while increasing connectivity</a:t>
            </a:r>
          </a:p>
          <a:p>
            <a:r>
              <a:rPr lang="en-AU" dirty="0" smtClean="0"/>
              <a:t>Maintaining </a:t>
            </a:r>
            <a:r>
              <a:rPr lang="en-AU" dirty="0"/>
              <a:t>Victoria’s affordability advantage</a:t>
            </a:r>
          </a:p>
          <a:p>
            <a:r>
              <a:rPr lang="en-AU" dirty="0" smtClean="0"/>
              <a:t>Enhancing </a:t>
            </a:r>
            <a:r>
              <a:rPr lang="en-AU" dirty="0"/>
              <a:t>economic activity and jobs in the right places</a:t>
            </a:r>
          </a:p>
          <a:p>
            <a:r>
              <a:rPr lang="en-AU" dirty="0"/>
              <a:t>Avoiding a </a:t>
            </a:r>
            <a:r>
              <a:rPr lang="en-AU" dirty="0" smtClean="0"/>
              <a:t>two-tier </a:t>
            </a:r>
            <a:r>
              <a:rPr lang="en-AU" dirty="0"/>
              <a:t>Melbourne: inner vs the rest</a:t>
            </a:r>
          </a:p>
          <a:p>
            <a:r>
              <a:rPr lang="en-AU" dirty="0"/>
              <a:t>Avoiding a </a:t>
            </a:r>
            <a:r>
              <a:rPr lang="en-AU" dirty="0" smtClean="0"/>
              <a:t>two-tier state</a:t>
            </a:r>
            <a:r>
              <a:rPr lang="en-AU" dirty="0"/>
              <a:t>: Melbourne vs Regional</a:t>
            </a:r>
          </a:p>
          <a:p>
            <a:r>
              <a:rPr lang="en-AU" dirty="0"/>
              <a:t>Improving design innovation, the public domain and environmentally and socially sustainable urban areas</a:t>
            </a:r>
          </a:p>
          <a:p>
            <a:r>
              <a:rPr lang="en-AU" dirty="0"/>
              <a:t>Protecting the CBD</a:t>
            </a:r>
          </a:p>
          <a:p>
            <a:r>
              <a:rPr lang="en-AU" dirty="0"/>
              <a:t>Planning for a different future: ageing, driverless </a:t>
            </a:r>
            <a:r>
              <a:rPr lang="en-AU" dirty="0" smtClean="0"/>
              <a:t>vehicles </a:t>
            </a:r>
          </a:p>
          <a:p>
            <a:r>
              <a:rPr lang="en-AU" dirty="0" smtClean="0"/>
              <a:t>Streamlining </a:t>
            </a:r>
            <a:r>
              <a:rPr lang="en-AU" dirty="0"/>
              <a:t>planning processes and consulting with our communities</a:t>
            </a:r>
          </a:p>
          <a:p>
            <a:r>
              <a:rPr lang="en-AU" dirty="0"/>
              <a:t>Paying for timely infrastructure and equity</a:t>
            </a:r>
          </a:p>
          <a:p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064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858">
        <p14:reveal/>
      </p:transition>
    </mc:Choice>
    <mc:Fallback xmlns="">
      <p:transition spd="slow" advTm="278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8" y="1306016"/>
            <a:ext cx="7202598" cy="509336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Altona North </a:t>
            </a:r>
            <a:r>
              <a:rPr lang="en-AU" dirty="0" smtClean="0"/>
              <a:t>precinct: </a:t>
            </a:r>
            <a:r>
              <a:rPr lang="en-AU" dirty="0"/>
              <a:t>future urban structure for </a:t>
            </a:r>
            <a:r>
              <a:rPr lang="en-AU" dirty="0" smtClean="0"/>
              <a:t>planned </a:t>
            </a:r>
            <a:r>
              <a:rPr lang="en-AU" dirty="0"/>
              <a:t>Amendment</a:t>
            </a:r>
          </a:p>
        </p:txBody>
      </p:sp>
    </p:spTree>
    <p:extLst>
      <p:ext uri="{BB962C8B-B14F-4D97-AF65-F5344CB8AC3E}">
        <p14:creationId xmlns:p14="http://schemas.microsoft.com/office/powerpoint/2010/main" val="8811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27">
        <p14:reveal/>
      </p:transition>
    </mc:Choice>
    <mc:Fallback xmlns="">
      <p:transition spd="slow" advTm="175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t="7755"/>
          <a:stretch/>
        </p:blipFill>
        <p:spPr>
          <a:xfrm>
            <a:off x="107408" y="1326460"/>
            <a:ext cx="7392407" cy="49095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Berwick health &amp; education precinct: creating a structure plan</a:t>
            </a:r>
          </a:p>
        </p:txBody>
      </p:sp>
    </p:spTree>
    <p:extLst>
      <p:ext uri="{BB962C8B-B14F-4D97-AF65-F5344CB8AC3E}">
        <p14:creationId xmlns:p14="http://schemas.microsoft.com/office/powerpoint/2010/main" val="392003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5">
        <p14:reveal/>
      </p:transition>
    </mc:Choice>
    <mc:Fallback xmlns="">
      <p:transition spd="slow" advTm="162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1" y="1445764"/>
            <a:ext cx="7411479" cy="492255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McPherson (in Clyde) PSP: released for exhibition </a:t>
            </a:r>
          </a:p>
        </p:txBody>
      </p:sp>
    </p:spTree>
    <p:extLst>
      <p:ext uri="{BB962C8B-B14F-4D97-AF65-F5344CB8AC3E}">
        <p14:creationId xmlns:p14="http://schemas.microsoft.com/office/powerpoint/2010/main" val="269262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9">
        <p14:reveal/>
      </p:transition>
    </mc:Choice>
    <mc:Fallback xmlns="">
      <p:transition spd="slow" advTm="1580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Beveridge central (in Mitchell Shire) PSP: Kelly House heritage preserved 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" t="18751"/>
          <a:stretch/>
        </p:blipFill>
        <p:spPr>
          <a:xfrm>
            <a:off x="94612" y="1445763"/>
            <a:ext cx="6380329" cy="4960493"/>
          </a:xfrm>
        </p:spPr>
      </p:pic>
    </p:spTree>
    <p:extLst>
      <p:ext uri="{BB962C8B-B14F-4D97-AF65-F5344CB8AC3E}">
        <p14:creationId xmlns:p14="http://schemas.microsoft.com/office/powerpoint/2010/main" val="37491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35">
        <p14:reveal/>
      </p:transition>
    </mc:Choice>
    <mc:Fallback xmlns="">
      <p:transition spd="slow" advTm="157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Artist’s impression of the Berwick health &amp; education precinct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3" y="1445764"/>
            <a:ext cx="7370289" cy="4714818"/>
          </a:xfrm>
        </p:spPr>
      </p:pic>
    </p:spTree>
    <p:extLst>
      <p:ext uri="{BB962C8B-B14F-4D97-AF65-F5344CB8AC3E}">
        <p14:creationId xmlns:p14="http://schemas.microsoft.com/office/powerpoint/2010/main" val="42207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67">
        <p14:reveal/>
      </p:transition>
    </mc:Choice>
    <mc:Fallback xmlns="">
      <p:transition spd="slow" advTm="1616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7" y="1309571"/>
            <a:ext cx="3427266" cy="2570450"/>
          </a:xfrm>
          <a:ln w="5715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933" y="1308222"/>
            <a:ext cx="3484815" cy="261361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7" y="3797644"/>
            <a:ext cx="3433347" cy="257501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33" y="3797644"/>
            <a:ext cx="3862515" cy="2575009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Monash cluster</a:t>
            </a:r>
            <a:r>
              <a:rPr lang="en-AU" dirty="0" smtClean="0"/>
              <a:t>: business focus groups</a:t>
            </a:r>
            <a:endParaRPr lang="en-AU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altLang="en-US" sz="1100" b="0" i="0" u="none" strike="noStrike" cap="none" normalizeH="0" baseline="0" smtClean="0">
                <a:ln>
                  <a:noFill/>
                </a:ln>
                <a:solidFill>
                  <a:srgbClr val="1F497D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Monash cluster business focus groups</a:t>
            </a:r>
            <a:r>
              <a:rPr kumimoji="0" lang="en-AU" altLang="en-US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AU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8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92">
        <p14:reveal/>
      </p:transition>
    </mc:Choice>
    <mc:Fallback xmlns="">
      <p:transition spd="slow" advTm="163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8" b="1807"/>
          <a:stretch/>
        </p:blipFill>
        <p:spPr>
          <a:xfrm>
            <a:off x="101670" y="1524000"/>
            <a:ext cx="7294276" cy="4843849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Arden: a new central city destination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3875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9">
        <p14:reveal/>
      </p:transition>
    </mc:Choice>
    <mc:Fallback xmlns="">
      <p:transition spd="slow" advTm="151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Bacchus Marsh: developing an urban growth framework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04" y="1445764"/>
            <a:ext cx="7937757" cy="448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77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4">
        <p14:reveal/>
      </p:transition>
    </mc:Choice>
    <mc:Fallback xmlns="">
      <p:transition spd="slow" advTm="161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Minta Farm (in Casey): PSP being created 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2" t="-996" r="-1"/>
          <a:stretch/>
        </p:blipFill>
        <p:spPr>
          <a:xfrm>
            <a:off x="117904" y="1445764"/>
            <a:ext cx="8902528" cy="4359121"/>
          </a:xfrm>
        </p:spPr>
      </p:pic>
    </p:spTree>
    <p:extLst>
      <p:ext uri="{BB962C8B-B14F-4D97-AF65-F5344CB8AC3E}">
        <p14:creationId xmlns:p14="http://schemas.microsoft.com/office/powerpoint/2010/main" val="313958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2">
        <p14:reveal/>
      </p:transition>
    </mc:Choice>
    <mc:Fallback xmlns="">
      <p:transition spd="slow" advTm="148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2" y="1360431"/>
            <a:ext cx="7331676" cy="494891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Fogarty </a:t>
            </a:r>
            <a:r>
              <a:rPr lang="en-AU" dirty="0" smtClean="0"/>
              <a:t>Street, Arden: artist’s impression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7090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99">
        <p14:reveal/>
      </p:transition>
    </mc:Choice>
    <mc:Fallback xmlns="">
      <p:transition spd="slow" advTm="1599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1076" y="1938999"/>
            <a:ext cx="4666306" cy="349973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6" t="73"/>
          <a:stretch/>
        </p:blipFill>
        <p:spPr>
          <a:xfrm>
            <a:off x="3779218" y="1355711"/>
            <a:ext cx="4820031" cy="466630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Bendigo: working on Plan Bendigo</a:t>
            </a:r>
          </a:p>
        </p:txBody>
      </p:sp>
    </p:spTree>
    <p:extLst>
      <p:ext uri="{BB962C8B-B14F-4D97-AF65-F5344CB8AC3E}">
        <p14:creationId xmlns:p14="http://schemas.microsoft.com/office/powerpoint/2010/main" val="168013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5">
        <p14:reveal/>
      </p:transition>
    </mc:Choice>
    <mc:Fallback xmlns="">
      <p:transition spd="slow" advTm="156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" t="2242" r="442" b="386"/>
          <a:stretch/>
        </p:blipFill>
        <p:spPr>
          <a:xfrm>
            <a:off x="83438" y="1445764"/>
            <a:ext cx="7152237" cy="481618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Jacksons Hill (Sunbury): creating a master plan</a:t>
            </a:r>
          </a:p>
        </p:txBody>
      </p:sp>
    </p:spTree>
    <p:extLst>
      <p:ext uri="{BB962C8B-B14F-4D97-AF65-F5344CB8AC3E}">
        <p14:creationId xmlns:p14="http://schemas.microsoft.com/office/powerpoint/2010/main" val="328304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78">
        <p14:reveal/>
      </p:transition>
    </mc:Choice>
    <mc:Fallback xmlns="">
      <p:transition spd="slow" advTm="166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Donnybrook/Woodstock (in Whittlesea and Mitchell) PSP: being finalised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8" y="1445764"/>
            <a:ext cx="8853102" cy="4227702"/>
          </a:xfrm>
        </p:spPr>
      </p:pic>
    </p:spTree>
    <p:extLst>
      <p:ext uri="{BB962C8B-B14F-4D97-AF65-F5344CB8AC3E}">
        <p14:creationId xmlns:p14="http://schemas.microsoft.com/office/powerpoint/2010/main" val="174333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2">
        <p14:reveal/>
      </p:transition>
    </mc:Choice>
    <mc:Fallback xmlns="">
      <p:transition spd="slow" advTm="163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Leneva-Baranduda (in Wodonga) </a:t>
            </a:r>
            <a:r>
              <a:rPr lang="en-AU" dirty="0"/>
              <a:t>PSP: soon to be on exhibition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0" y="1445764"/>
            <a:ext cx="7279675" cy="490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9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3">
        <p14:reveal/>
      </p:transition>
    </mc:Choice>
    <mc:Fallback xmlns="">
      <p:transition spd="slow" advTm="1544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9" y="1288909"/>
            <a:ext cx="3934691" cy="262312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010" y="1288910"/>
            <a:ext cx="3934690" cy="262312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 b="5363"/>
          <a:stretch/>
        </p:blipFill>
        <p:spPr>
          <a:xfrm>
            <a:off x="3992818" y="3915891"/>
            <a:ext cx="3953164" cy="218834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4"/>
          <a:stretch/>
        </p:blipFill>
        <p:spPr>
          <a:xfrm>
            <a:off x="100846" y="3912035"/>
            <a:ext cx="3910445" cy="220044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Broadmeadows: community consultation at the street festival</a:t>
            </a:r>
          </a:p>
        </p:txBody>
      </p:sp>
    </p:spTree>
    <p:extLst>
      <p:ext uri="{BB962C8B-B14F-4D97-AF65-F5344CB8AC3E}">
        <p14:creationId xmlns:p14="http://schemas.microsoft.com/office/powerpoint/2010/main" val="146014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45">
        <p14:reveal/>
      </p:transition>
    </mc:Choice>
    <mc:Fallback xmlns="">
      <p:transition spd="slow" advTm="177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0" y="1566494"/>
            <a:ext cx="3717957" cy="2788468"/>
          </a:xfrm>
          <a:solidFill>
            <a:schemeClr val="bg1"/>
          </a:solidFill>
          <a:ln w="3810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577" y="1566494"/>
            <a:ext cx="3665648" cy="274923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075" y="3606744"/>
            <a:ext cx="3780326" cy="283524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Arden: </a:t>
            </a:r>
            <a:r>
              <a:rPr lang="en-AU" dirty="0" smtClean="0"/>
              <a:t>Draft Vision </a:t>
            </a:r>
            <a:r>
              <a:rPr lang="en-AU" dirty="0"/>
              <a:t>&amp; Framework released and community consultation completed</a:t>
            </a:r>
          </a:p>
        </p:txBody>
      </p:sp>
    </p:spTree>
    <p:extLst>
      <p:ext uri="{BB962C8B-B14F-4D97-AF65-F5344CB8AC3E}">
        <p14:creationId xmlns:p14="http://schemas.microsoft.com/office/powerpoint/2010/main" val="313814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34">
        <p14:reveal/>
      </p:transition>
    </mc:Choice>
    <mc:Fallback xmlns="">
      <p:transition spd="slow" advTm="1553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Wodonga: planning the Leveva-Baranduda PSP</a:t>
            </a:r>
            <a:endParaRPr lang="en-AU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7" y="1445764"/>
            <a:ext cx="2904045" cy="43513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40" y="961596"/>
            <a:ext cx="4276501" cy="32972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" r="14833"/>
          <a:stretch/>
        </p:blipFill>
        <p:spPr>
          <a:xfrm>
            <a:off x="3112841" y="4523810"/>
            <a:ext cx="4276500" cy="183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50">
        <p14:reveal/>
      </p:transition>
    </mc:Choice>
    <mc:Fallback xmlns="">
      <p:transition spd="slow" advTm="152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1" t="27720"/>
          <a:stretch/>
        </p:blipFill>
        <p:spPr>
          <a:xfrm>
            <a:off x="4553643" y="3777372"/>
            <a:ext cx="3249214" cy="24022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238" y="1369553"/>
            <a:ext cx="3384619" cy="23077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" y="4174169"/>
            <a:ext cx="2985753" cy="19943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21" y="1323339"/>
            <a:ext cx="3192578" cy="26448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Sunshine cluster: a growing business precinct for the West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723" y="2431497"/>
            <a:ext cx="3359036" cy="223935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966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11">
        <p14:reveal/>
      </p:transition>
    </mc:Choice>
    <mc:Fallback xmlns="">
      <p:transition spd="slow" advTm="155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7" y="1317325"/>
            <a:ext cx="6788949" cy="509171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Lake Narracan (Latrobe Valley) PSP: approved</a:t>
            </a:r>
          </a:p>
        </p:txBody>
      </p:sp>
    </p:spTree>
    <p:extLst>
      <p:ext uri="{BB962C8B-B14F-4D97-AF65-F5344CB8AC3E}">
        <p14:creationId xmlns:p14="http://schemas.microsoft.com/office/powerpoint/2010/main" val="267740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83">
        <p14:reveal/>
      </p:transition>
    </mc:Choice>
    <mc:Fallback xmlns="">
      <p:transition spd="slow" advTm="153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Consultation stats: Sunshine and Broadmeadows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r="27675"/>
          <a:stretch/>
        </p:blipFill>
        <p:spPr>
          <a:xfrm>
            <a:off x="790831" y="1693551"/>
            <a:ext cx="3336322" cy="44090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20" y="1693551"/>
            <a:ext cx="3381080" cy="440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1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6333">
        <p14:reveal/>
      </p:transition>
    </mc:Choice>
    <mc:Fallback xmlns="">
      <p:transition spd="slow" advTm="163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6795" y="1843700"/>
            <a:ext cx="5053616" cy="42755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800" dirty="0" smtClean="0">
                <a:latin typeface="Times New Roman" panose="02020603050405020304" pitchFamily="18" charset="0"/>
              </a:rPr>
              <a:t>“The </a:t>
            </a:r>
            <a:r>
              <a:rPr lang="en-AU" sz="1800" dirty="0">
                <a:latin typeface="Times New Roman" panose="02020603050405020304" pitchFamily="18" charset="0"/>
              </a:rPr>
              <a:t>Victorian Planning Authority will work with </a:t>
            </a:r>
            <a:r>
              <a:rPr lang="en-AU" sz="1800" dirty="0" smtClean="0">
                <a:latin typeface="Times New Roman" panose="02020603050405020304" pitchFamily="18" charset="0"/>
              </a:rPr>
              <a:t>local government</a:t>
            </a:r>
            <a:r>
              <a:rPr lang="en-AU" sz="1800" dirty="0">
                <a:latin typeface="Times New Roman" panose="02020603050405020304" pitchFamily="18" charset="0"/>
              </a:rPr>
              <a:t>, utility providers, developers and </a:t>
            </a:r>
            <a:r>
              <a:rPr lang="en-AU" sz="1800" dirty="0" smtClean="0">
                <a:latin typeface="Times New Roman" panose="02020603050405020304" pitchFamily="18" charset="0"/>
              </a:rPr>
              <a:t>across government </a:t>
            </a:r>
            <a:r>
              <a:rPr lang="en-AU" sz="1800" dirty="0">
                <a:latin typeface="Times New Roman" panose="02020603050405020304" pitchFamily="18" charset="0"/>
              </a:rPr>
              <a:t>to ensure that the infrastructure and services </a:t>
            </a:r>
            <a:r>
              <a:rPr lang="en-AU" sz="1800" dirty="0" smtClean="0">
                <a:latin typeface="Times New Roman" panose="02020603050405020304" pitchFamily="18" charset="0"/>
              </a:rPr>
              <a:t>our communities </a:t>
            </a:r>
            <a:r>
              <a:rPr lang="en-AU" sz="1800" dirty="0">
                <a:latin typeface="Times New Roman" panose="02020603050405020304" pitchFamily="18" charset="0"/>
              </a:rPr>
              <a:t>require are planned for and delivered. </a:t>
            </a:r>
            <a:endParaRPr lang="en-AU" sz="1800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1800" dirty="0" smtClean="0">
                <a:latin typeface="Times New Roman" panose="02020603050405020304" pitchFamily="18" charset="0"/>
              </a:rPr>
              <a:t>This planning </a:t>
            </a:r>
            <a:r>
              <a:rPr lang="en-AU" sz="1800" dirty="0">
                <a:latin typeface="Times New Roman" panose="02020603050405020304" pitchFamily="18" charset="0"/>
              </a:rPr>
              <a:t>will be based on the extensive strategic </a:t>
            </a:r>
            <a:r>
              <a:rPr lang="en-AU" sz="1800" dirty="0" smtClean="0">
                <a:latin typeface="Times New Roman" panose="02020603050405020304" pitchFamily="18" charset="0"/>
              </a:rPr>
              <a:t>planning already </a:t>
            </a:r>
            <a:r>
              <a:rPr lang="en-AU" sz="1800" dirty="0">
                <a:latin typeface="Times New Roman" panose="02020603050405020304" pitchFamily="18" charset="0"/>
              </a:rPr>
              <a:t>done by state and local government and </a:t>
            </a:r>
            <a:r>
              <a:rPr lang="en-AU" sz="1800" dirty="0" smtClean="0">
                <a:latin typeface="Times New Roman" panose="02020603050405020304" pitchFamily="18" charset="0"/>
              </a:rPr>
              <a:t>other stakeholders.</a:t>
            </a:r>
          </a:p>
          <a:p>
            <a:pPr marL="0" indent="0">
              <a:buNone/>
            </a:pPr>
            <a:r>
              <a:rPr lang="en-AU" sz="1800" dirty="0" smtClean="0">
                <a:latin typeface="Times New Roman" panose="02020603050405020304" pitchFamily="18" charset="0"/>
              </a:rPr>
              <a:t>It </a:t>
            </a:r>
            <a:r>
              <a:rPr lang="en-AU" sz="1800" dirty="0">
                <a:latin typeface="Times New Roman" panose="02020603050405020304" pitchFamily="18" charset="0"/>
              </a:rPr>
              <a:t>will have an important focus on planning </a:t>
            </a:r>
            <a:r>
              <a:rPr lang="en-AU" sz="1800" dirty="0" smtClean="0">
                <a:latin typeface="Times New Roman" panose="02020603050405020304" pitchFamily="18" charset="0"/>
              </a:rPr>
              <a:t>new housing </a:t>
            </a:r>
            <a:r>
              <a:rPr lang="en-AU" sz="1800" dirty="0">
                <a:latin typeface="Times New Roman" panose="02020603050405020304" pitchFamily="18" charset="0"/>
              </a:rPr>
              <a:t>in places that are not just affordable—but </a:t>
            </a:r>
            <a:r>
              <a:rPr lang="en-AU" sz="1800" dirty="0" smtClean="0">
                <a:latin typeface="Times New Roman" panose="02020603050405020304" pitchFamily="18" charset="0"/>
              </a:rPr>
              <a:t>accessible to </a:t>
            </a:r>
            <a:r>
              <a:rPr lang="en-AU" sz="1800" dirty="0">
                <a:latin typeface="Times New Roman" panose="02020603050405020304" pitchFamily="18" charset="0"/>
              </a:rPr>
              <a:t>local jobs, hospitals and services</a:t>
            </a:r>
            <a:r>
              <a:rPr lang="en-AU" sz="1800" dirty="0" smtClean="0">
                <a:latin typeface="Times New Roman" panose="02020603050405020304" pitchFamily="18" charset="0"/>
              </a:rPr>
              <a:t>.”</a:t>
            </a:r>
          </a:p>
          <a:p>
            <a:pPr marL="0" indent="0">
              <a:buNone/>
            </a:pPr>
            <a:r>
              <a:rPr lang="en-AU" sz="1600" b="1" dirty="0" smtClean="0">
                <a:latin typeface="Times New Roman" panose="02020603050405020304" pitchFamily="18" charset="0"/>
              </a:rPr>
              <a:t>-Victorian Planning Authority Bill</a:t>
            </a:r>
            <a:endParaRPr lang="en-AU" sz="1600" b="1" dirty="0"/>
          </a:p>
        </p:txBody>
      </p:sp>
      <p:pic>
        <p:nvPicPr>
          <p:cNvPr id="1026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605" y="924937"/>
            <a:ext cx="3331973" cy="5029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VPA legislation: second reading has been through Parliament</a:t>
            </a:r>
          </a:p>
        </p:txBody>
      </p:sp>
    </p:spTree>
    <p:extLst>
      <p:ext uri="{BB962C8B-B14F-4D97-AF65-F5344CB8AC3E}">
        <p14:creationId xmlns:p14="http://schemas.microsoft.com/office/powerpoint/2010/main" val="101861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2">
        <p14:reveal/>
      </p:transition>
    </mc:Choice>
    <mc:Fallback xmlns="">
      <p:transition spd="slow" advTm="1617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9" y="1226709"/>
            <a:ext cx="7857720" cy="466783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Quarry Hills PSP: approved</a:t>
            </a:r>
          </a:p>
        </p:txBody>
      </p:sp>
    </p:spTree>
    <p:extLst>
      <p:ext uri="{BB962C8B-B14F-4D97-AF65-F5344CB8AC3E}">
        <p14:creationId xmlns:p14="http://schemas.microsoft.com/office/powerpoint/2010/main" val="278684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95">
        <p14:reveal/>
      </p:transition>
    </mc:Choice>
    <mc:Fallback xmlns="">
      <p:transition spd="slow" advTm="1609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Arden: summary of community feedback 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2" y="1281008"/>
            <a:ext cx="8074968" cy="478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5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54">
        <p14:reveal/>
      </p:transition>
    </mc:Choice>
    <mc:Fallback xmlns="">
      <p:transition spd="slow" advTm="157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1" t="18339" r="4580" b="12405"/>
          <a:stretch/>
        </p:blipFill>
        <p:spPr>
          <a:xfrm>
            <a:off x="177347" y="1055488"/>
            <a:ext cx="3793402" cy="43801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85" y="602407"/>
            <a:ext cx="3165347" cy="37345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396" y="2294284"/>
            <a:ext cx="3190092" cy="2341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834" y="4705911"/>
            <a:ext cx="5309262" cy="17963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Informing the public</a:t>
            </a:r>
          </a:p>
        </p:txBody>
      </p:sp>
    </p:spTree>
    <p:extLst>
      <p:ext uri="{BB962C8B-B14F-4D97-AF65-F5344CB8AC3E}">
        <p14:creationId xmlns:p14="http://schemas.microsoft.com/office/powerpoint/2010/main" val="23180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94">
        <p14:reveal/>
      </p:transition>
    </mc:Choice>
    <mc:Fallback xmlns="">
      <p:transition spd="slow" advTm="151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 t="9228"/>
          <a:stretch/>
        </p:blipFill>
        <p:spPr>
          <a:xfrm>
            <a:off x="83892" y="1445764"/>
            <a:ext cx="7091835" cy="470980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Sunbury South PSP: released for exhibition</a:t>
            </a:r>
          </a:p>
        </p:txBody>
      </p:sp>
    </p:spTree>
    <p:extLst>
      <p:ext uri="{BB962C8B-B14F-4D97-AF65-F5344CB8AC3E}">
        <p14:creationId xmlns:p14="http://schemas.microsoft.com/office/powerpoint/2010/main" val="34548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3">
        <p14:reveal/>
      </p:transition>
    </mc:Choice>
    <mc:Fallback xmlns="">
      <p:transition spd="slow" advTm="166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" t="8268"/>
          <a:stretch/>
        </p:blipFill>
        <p:spPr>
          <a:xfrm>
            <a:off x="121248" y="1370557"/>
            <a:ext cx="7158312" cy="48640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Lancefield Road (in Sunbury) PSP: released for exhibition</a:t>
            </a:r>
          </a:p>
        </p:txBody>
      </p:sp>
    </p:spTree>
    <p:extLst>
      <p:ext uri="{BB962C8B-B14F-4D97-AF65-F5344CB8AC3E}">
        <p14:creationId xmlns:p14="http://schemas.microsoft.com/office/powerpoint/2010/main" val="35522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39">
        <p14:reveal/>
      </p:transition>
    </mc:Choice>
    <mc:Fallback xmlns="">
      <p:transition spd="slow" advTm="1663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4" y="1445764"/>
            <a:ext cx="7215907" cy="481060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Brompton Lodge (in Cranbourne South) PSP: approved</a:t>
            </a:r>
          </a:p>
        </p:txBody>
      </p:sp>
    </p:spTree>
    <p:extLst>
      <p:ext uri="{BB962C8B-B14F-4D97-AF65-F5344CB8AC3E}">
        <p14:creationId xmlns:p14="http://schemas.microsoft.com/office/powerpoint/2010/main" val="18318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49">
        <p14:reveal/>
      </p:transition>
    </mc:Choice>
    <mc:Fallback xmlns="">
      <p:transition spd="slow" advTm="1734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Spring Creek, Torquay: supporting council to create a PSP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" t="6197" r="-1"/>
          <a:stretch/>
        </p:blipFill>
        <p:spPr>
          <a:xfrm>
            <a:off x="84907" y="1506493"/>
            <a:ext cx="6739043" cy="4730447"/>
          </a:xfrm>
        </p:spPr>
      </p:pic>
    </p:spTree>
    <p:extLst>
      <p:ext uri="{BB962C8B-B14F-4D97-AF65-F5344CB8AC3E}">
        <p14:creationId xmlns:p14="http://schemas.microsoft.com/office/powerpoint/2010/main" val="220125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6">
        <p14:reveal/>
      </p:transition>
    </mc:Choice>
    <mc:Fallback xmlns="">
      <p:transition spd="slow" advTm="1828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" y="1611483"/>
            <a:ext cx="3240560" cy="21323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68" y="1611483"/>
            <a:ext cx="3145110" cy="2160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t="-1" b="8756"/>
          <a:stretch/>
        </p:blipFill>
        <p:spPr>
          <a:xfrm>
            <a:off x="72306" y="3813046"/>
            <a:ext cx="3240560" cy="2373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6" t="92" r="4301" b="1336"/>
          <a:stretch/>
        </p:blipFill>
        <p:spPr>
          <a:xfrm>
            <a:off x="3401568" y="3813046"/>
            <a:ext cx="3145110" cy="2373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Mt Atkinson &amp; Tarneit </a:t>
            </a:r>
            <a:r>
              <a:rPr lang="en-AU" dirty="0" smtClean="0"/>
              <a:t>Plains: incorporating heritage into the PSPs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77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19">
        <p14:reveal/>
      </p:transition>
    </mc:Choice>
    <mc:Fallback xmlns="">
      <p:transition spd="slow" advTm="163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509" y="961108"/>
            <a:ext cx="8083515" cy="57773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0190" y="2625011"/>
            <a:ext cx="2890600" cy="3464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Ambulance Victoria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Anglican Diocesan Schools Commission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APA GasNet Australia Group PTY LTD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APA Group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Ausnet Services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Australian Council for Islamic Education in Schools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Australian Council of Jewish Schools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Australian Energy Market Operator AEMO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Bicycle Network Victoria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Catholic Archdiocese of Melbourne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Catholic Education Office Melbourne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Christian Schools Australia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CitiPower and Powercor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City West </a:t>
            </a:r>
            <a:r>
              <a:rPr lang="en-AU" sz="913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Water</a:t>
            </a:r>
          </a:p>
          <a:p>
            <a:r>
              <a:rPr lang="en-AU" sz="913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City of Melton</a:t>
            </a:r>
            <a:endParaRPr lang="en-AU" sz="913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Country Fire Authority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Court Services Victoria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Department of Economic Development, Jobs, Transport and Resources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Department of Education and Training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Department of Environment, Land, Water and </a:t>
            </a:r>
            <a:r>
              <a:rPr lang="en-AU" sz="913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Planning – 5 divisions</a:t>
            </a:r>
            <a:endParaRPr lang="en-AU" sz="913" dirty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Department of Health and Human Services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Department of Justice and Regulation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5439228" y="2625011"/>
            <a:ext cx="2351778" cy="3183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Energy Safe Victoria</a:t>
            </a:r>
            <a:b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Environmental Protection Authority (EPA)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Heart Foundation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Heritage Victoria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Independent Schools Victoria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Jemena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Melbourne Water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Metropolitan Fire Brigade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NBNCo Limited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Aboriginal Victoria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Parks Victoria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Public Transport Victoria PTV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SP Ausnet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Sport and Recreation Victoria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State Emergency Service SES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Uniting Church of Australia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VicHealth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VicRoads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Victoria Police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Victorian Ecumenical System of Schools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VicTrack</a:t>
            </a:r>
          </a:p>
          <a:p>
            <a:r>
              <a:rPr lang="en-AU" sz="913" dirty="0">
                <a:solidFill>
                  <a:prstClr val="black">
                    <a:lumMod val="85000"/>
                    <a:lumOff val="15000"/>
                  </a:prstClr>
                </a:solidFill>
              </a:rPr>
              <a:t>Western Water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3" t="3921" b="33048"/>
          <a:stretch/>
        </p:blipFill>
        <p:spPr>
          <a:xfrm>
            <a:off x="120508" y="4477232"/>
            <a:ext cx="1998225" cy="1794250"/>
          </a:xfrm>
          <a:prstGeom prst="rect">
            <a:avLst/>
          </a:prstGeom>
          <a:ln w="3175">
            <a:solidFill>
              <a:schemeClr val="bg1">
                <a:lumMod val="50000"/>
                <a:lumOff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Plumpton &amp; Kororoit: VPA successfully working with 70 government authorities to develop PSPs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204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22">
        <p14:reveal/>
      </p:transition>
    </mc:Choice>
    <mc:Fallback xmlns="">
      <p:transition spd="slow" advTm="273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7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5458" y="1282798"/>
            <a:ext cx="2393045" cy="2393045"/>
          </a:xfr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8" r="14191"/>
          <a:stretch/>
        </p:blipFill>
        <p:spPr>
          <a:xfrm>
            <a:off x="5650226" y="1290039"/>
            <a:ext cx="2913550" cy="23858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6" descr="image0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586" y="3801344"/>
            <a:ext cx="3469533" cy="261379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4" b="16210"/>
          <a:stretch/>
        </p:blipFill>
        <p:spPr>
          <a:xfrm>
            <a:off x="5026311" y="3801344"/>
            <a:ext cx="3537465" cy="22123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22" y="1282798"/>
            <a:ext cx="2772013" cy="19989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Lifting the standards</a:t>
            </a:r>
          </a:p>
        </p:txBody>
      </p:sp>
    </p:spTree>
    <p:extLst>
      <p:ext uri="{BB962C8B-B14F-4D97-AF65-F5344CB8AC3E}">
        <p14:creationId xmlns:p14="http://schemas.microsoft.com/office/powerpoint/2010/main" val="319315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8">
        <p14:reveal/>
      </p:transition>
    </mc:Choice>
    <mc:Fallback xmlns="">
      <p:transition spd="slow" advTm="156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0" y="1301390"/>
            <a:ext cx="5117518" cy="511751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Teaching the planners of tomorrow: lecturing at Melbourne University</a:t>
            </a:r>
          </a:p>
        </p:txBody>
      </p:sp>
    </p:spTree>
    <p:extLst>
      <p:ext uri="{BB962C8B-B14F-4D97-AF65-F5344CB8AC3E}">
        <p14:creationId xmlns:p14="http://schemas.microsoft.com/office/powerpoint/2010/main" val="247918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9">
        <p14:reveal/>
      </p:transition>
    </mc:Choice>
    <mc:Fallback xmlns="">
      <p:transition spd="slow" advTm="166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9" t="10476" r="2133" b="8588"/>
          <a:stretch/>
        </p:blipFill>
        <p:spPr>
          <a:xfrm>
            <a:off x="219044" y="1568100"/>
            <a:ext cx="8478352" cy="402204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Creating new resources: open space portal</a:t>
            </a:r>
          </a:p>
        </p:txBody>
      </p:sp>
    </p:spTree>
    <p:extLst>
      <p:ext uri="{BB962C8B-B14F-4D97-AF65-F5344CB8AC3E}">
        <p14:creationId xmlns:p14="http://schemas.microsoft.com/office/powerpoint/2010/main" val="113697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11">
        <p14:reveal/>
      </p:transition>
    </mc:Choice>
    <mc:Fallback xmlns="">
      <p:transition spd="slow" advTm="156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0" r="27526" b="1"/>
          <a:stretch/>
        </p:blipFill>
        <p:spPr>
          <a:xfrm>
            <a:off x="74548" y="1278974"/>
            <a:ext cx="3293700" cy="294536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292" y="1278974"/>
            <a:ext cx="4419852" cy="295874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635" y="3163285"/>
            <a:ext cx="2627240" cy="325427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Engaging with industry</a:t>
            </a:r>
          </a:p>
        </p:txBody>
      </p:sp>
    </p:spTree>
    <p:extLst>
      <p:ext uri="{BB962C8B-B14F-4D97-AF65-F5344CB8AC3E}">
        <p14:creationId xmlns:p14="http://schemas.microsoft.com/office/powerpoint/2010/main" val="285441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79">
        <p14:reveal/>
      </p:transition>
    </mc:Choice>
    <mc:Fallback xmlns="">
      <p:transition spd="slow" advTm="153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Casey Central Town Centre PSP: approved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1" y="1188179"/>
            <a:ext cx="7463772" cy="4939261"/>
          </a:xfrm>
        </p:spPr>
      </p:pic>
    </p:spTree>
    <p:extLst>
      <p:ext uri="{BB962C8B-B14F-4D97-AF65-F5344CB8AC3E}">
        <p14:creationId xmlns:p14="http://schemas.microsoft.com/office/powerpoint/2010/main" val="74485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82">
        <p14:reveal/>
      </p:transition>
    </mc:Choice>
    <mc:Fallback xmlns="">
      <p:transition spd="slow" advTm="157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Altona North P15: strategic site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218"/>
            <a:ext cx="4207720" cy="280907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826" y="1222218"/>
            <a:ext cx="4207720" cy="28090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92" y="4076553"/>
            <a:ext cx="4246075" cy="23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8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18" t="14926" r="19923" b="3803"/>
          <a:stretch/>
        </p:blipFill>
        <p:spPr>
          <a:xfrm>
            <a:off x="134379" y="1203198"/>
            <a:ext cx="6654297" cy="495774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Engaging through social media</a:t>
            </a:r>
          </a:p>
        </p:txBody>
      </p:sp>
    </p:spTree>
    <p:extLst>
      <p:ext uri="{BB962C8B-B14F-4D97-AF65-F5344CB8AC3E}">
        <p14:creationId xmlns:p14="http://schemas.microsoft.com/office/powerpoint/2010/main" val="104582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1">
        <p14:reveal/>
      </p:transition>
    </mc:Choice>
    <mc:Fallback xmlns="">
      <p:transition spd="slow" advTm="1304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28" y="1087150"/>
            <a:ext cx="8847764" cy="4990959"/>
          </a:xfrm>
        </p:spPr>
        <p:txBody>
          <a:bodyPr/>
          <a:lstStyle/>
          <a:p>
            <a:pPr marL="0" indent="0">
              <a:buNone/>
            </a:pPr>
            <a:r>
              <a:rPr lang="en-AU" dirty="0" smtClean="0"/>
              <a:t>The VPA would like to thank all of you for partnering with us to help plan for Victoria’s future.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7" y="2001019"/>
            <a:ext cx="6527548" cy="433719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9286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18">
        <p14:reveal/>
      </p:transition>
    </mc:Choice>
    <mc:Fallback xmlns="">
      <p:transition spd="slow" advTm="316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" t="12421"/>
          <a:stretch/>
        </p:blipFill>
        <p:spPr>
          <a:xfrm>
            <a:off x="97956" y="1515802"/>
            <a:ext cx="5673424" cy="496104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Monash cluster: creating a 21</a:t>
            </a:r>
            <a:r>
              <a:rPr lang="en-AU" baseline="30000" dirty="0" smtClean="0"/>
              <a:t>st</a:t>
            </a:r>
            <a:r>
              <a:rPr lang="en-AU" dirty="0" smtClean="0"/>
              <a:t> century business precinct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526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2">
        <p14:reveal/>
      </p:transition>
    </mc:Choice>
    <mc:Fallback xmlns="">
      <p:transition spd="slow" advTm="158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r="34317"/>
          <a:stretch/>
        </p:blipFill>
        <p:spPr>
          <a:xfrm>
            <a:off x="96343" y="1351893"/>
            <a:ext cx="2994871" cy="23464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" r="36956"/>
          <a:stretch/>
        </p:blipFill>
        <p:spPr>
          <a:xfrm>
            <a:off x="3153459" y="1352723"/>
            <a:ext cx="2995965" cy="2358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6" y="3749369"/>
            <a:ext cx="6032088" cy="272351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Rockbank PSP: approved</a:t>
            </a:r>
          </a:p>
        </p:txBody>
      </p:sp>
    </p:spTree>
    <p:extLst>
      <p:ext uri="{BB962C8B-B14F-4D97-AF65-F5344CB8AC3E}">
        <p14:creationId xmlns:p14="http://schemas.microsoft.com/office/powerpoint/2010/main" val="41836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35">
        <p14:reveal/>
      </p:transition>
    </mc:Choice>
    <mc:Fallback xmlns="">
      <p:transition spd="slow" advTm="1613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4" y="1394252"/>
            <a:ext cx="5093140" cy="509314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La </a:t>
            </a:r>
            <a:r>
              <a:rPr lang="en-AU" dirty="0" smtClean="0"/>
              <a:t>Trobe cluster</a:t>
            </a:r>
            <a:r>
              <a:rPr lang="en-AU" dirty="0"/>
              <a:t>: </a:t>
            </a:r>
            <a:r>
              <a:rPr lang="en-AU" dirty="0" smtClean="0"/>
              <a:t>leveraging health &amp; education for research and innovation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0696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0">
        <p14:reveal/>
      </p:transition>
    </mc:Choice>
    <mc:Fallback xmlns="">
      <p:transition spd="slow" advTm="1593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95"/>
          <a:stretch/>
        </p:blipFill>
        <p:spPr>
          <a:xfrm>
            <a:off x="114928" y="1445764"/>
            <a:ext cx="8897267" cy="460904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Leneva-Baranduda PSP: Wodonga’s growth area</a:t>
            </a:r>
          </a:p>
        </p:txBody>
      </p:sp>
    </p:spTree>
    <p:extLst>
      <p:ext uri="{BB962C8B-B14F-4D97-AF65-F5344CB8AC3E}">
        <p14:creationId xmlns:p14="http://schemas.microsoft.com/office/powerpoint/2010/main" val="218204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83">
        <p14:reveal/>
      </p:transition>
    </mc:Choice>
    <mc:Fallback xmlns="">
      <p:transition spd="slow" advTm="160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1|1.8|1.9|2.4|2.4|2.6|1.8|2.3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PA_Powerpoint template_Black" id="{556A41A1-DC16-4B09-80C3-2B92CDF44A61}" vid="{5F345266-608D-41D5-801D-86BDB1238E4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VPA_Powerpoint template_Black</Template>
  <TotalTime>188</TotalTime>
  <Words>869</Words>
  <Application>Microsoft Office PowerPoint</Application>
  <PresentationFormat>On-screen Show (4:3)</PresentationFormat>
  <Paragraphs>196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Times New Roman</vt:lpstr>
      <vt:lpstr>Office Theme</vt:lpstr>
      <vt:lpstr>PowerPoint Presentation</vt:lpstr>
      <vt:lpstr>Plumpton &amp; Kororoit PSPs: large, modern new suburbs for the West</vt:lpstr>
      <vt:lpstr>Arden: a new central city destination</vt:lpstr>
      <vt:lpstr>Sunshine cluster: a growing business precinct for the West</vt:lpstr>
      <vt:lpstr>Mt Atkinson &amp; Tarneit Plains: incorporating heritage into the PSPs</vt:lpstr>
      <vt:lpstr>Monash cluster: creating a 21st century business precinct</vt:lpstr>
      <vt:lpstr>Rockbank PSP: approved</vt:lpstr>
      <vt:lpstr>La Trobe cluster: leveraging health &amp; education for research and innovation</vt:lpstr>
      <vt:lpstr>Leneva-Baranduda PSP: Wodonga’s growth area</vt:lpstr>
      <vt:lpstr>Arden civic heart: artist’s impression</vt:lpstr>
      <vt:lpstr>Monash cluster: better connections to support growth</vt:lpstr>
      <vt:lpstr>East Werribee: Sneydes Road Interchange completed </vt:lpstr>
      <vt:lpstr>Sunshine Cluster: a framework plan for the future</vt:lpstr>
      <vt:lpstr>Plumpton (in Melton) PSP: future parks</vt:lpstr>
      <vt:lpstr>Open space: Melbourne’s new suburbs have the highest percentage in Victoria</vt:lpstr>
      <vt:lpstr>Community consultation for Sunbury South and Lancefield Road PSPs</vt:lpstr>
      <vt:lpstr>Where we work:  urban renewal areas</vt:lpstr>
      <vt:lpstr>Where we work: greenfield areas</vt:lpstr>
      <vt:lpstr>La Trobe cluster: jobs close to homes</vt:lpstr>
      <vt:lpstr>Where we work: regional Victoria</vt:lpstr>
      <vt:lpstr>Greater Broadmeadows: urban renewal</vt:lpstr>
      <vt:lpstr>Craigieburn North Employment Area PSP: approved</vt:lpstr>
      <vt:lpstr>The 10 tenets of the VPA’s approach to planning </vt:lpstr>
      <vt:lpstr>Altona North precinct: future urban structure for planned Amendment</vt:lpstr>
      <vt:lpstr>Berwick health &amp; education precinct: creating a structure plan</vt:lpstr>
      <vt:lpstr>McPherson (in Clyde) PSP: released for exhibition </vt:lpstr>
      <vt:lpstr>Beveridge central (in Mitchell Shire) PSP: Kelly House heritage preserved </vt:lpstr>
      <vt:lpstr>Artist’s impression of the Berwick health &amp; education precinct</vt:lpstr>
      <vt:lpstr>Monash cluster: business focus groups</vt:lpstr>
      <vt:lpstr>Bacchus Marsh: developing an urban growth framework</vt:lpstr>
      <vt:lpstr>Minta Farm (in Casey): PSP being created </vt:lpstr>
      <vt:lpstr>Fogarty Street, Arden: artist’s impression</vt:lpstr>
      <vt:lpstr>Bendigo: working on Plan Bendigo</vt:lpstr>
      <vt:lpstr>Jacksons Hill (Sunbury): creating a master plan</vt:lpstr>
      <vt:lpstr>Donnybrook/Woodstock (in Whittlesea and Mitchell) PSP: being finalised</vt:lpstr>
      <vt:lpstr>Leneva-Baranduda (in Wodonga) PSP: soon to be on exhibition</vt:lpstr>
      <vt:lpstr>Broadmeadows: community consultation at the street festival</vt:lpstr>
      <vt:lpstr>Arden: Draft Vision &amp; Framework released and community consultation completed</vt:lpstr>
      <vt:lpstr>Wodonga: planning the Leveva-Baranduda PSP</vt:lpstr>
      <vt:lpstr>Lake Narracan (Latrobe Valley) PSP: approved</vt:lpstr>
      <vt:lpstr>Consultation stats: Sunshine and Broadmeadows</vt:lpstr>
      <vt:lpstr>VPA legislation: second reading has been through Parliament</vt:lpstr>
      <vt:lpstr>Quarry Hills PSP: approved</vt:lpstr>
      <vt:lpstr>Arden: summary of community feedback </vt:lpstr>
      <vt:lpstr>Informing the public</vt:lpstr>
      <vt:lpstr>Sunbury South PSP: released for exhibition</vt:lpstr>
      <vt:lpstr>Lancefield Road (in Sunbury) PSP: released for exhibition</vt:lpstr>
      <vt:lpstr>Brompton Lodge (in Cranbourne South) PSP: approved</vt:lpstr>
      <vt:lpstr>Spring Creek, Torquay: supporting council to create a PSP</vt:lpstr>
      <vt:lpstr>Plumpton &amp; Kororoit: VPA successfully working with 70 government authorities to develop PSPs</vt:lpstr>
      <vt:lpstr>Lifting the standards</vt:lpstr>
      <vt:lpstr>Teaching the planners of tomorrow: lecturing at Melbourne University</vt:lpstr>
      <vt:lpstr>Creating new resources: open space portal</vt:lpstr>
      <vt:lpstr>Engaging with industry</vt:lpstr>
      <vt:lpstr>Casey Central Town Centre PSP: approved</vt:lpstr>
      <vt:lpstr>Altona North P15: strategic site</vt:lpstr>
      <vt:lpstr>Engaging through social media</vt:lpstr>
      <vt:lpstr>Thank you!</vt:lpstr>
    </vt:vector>
  </TitlesOfParts>
  <Company>Metropolitan Planning Authority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Seamer</dc:creator>
  <cp:lastModifiedBy>Hannah Carrodus</cp:lastModifiedBy>
  <cp:revision>30</cp:revision>
  <dcterms:created xsi:type="dcterms:W3CDTF">2016-12-09T04:19:25Z</dcterms:created>
  <dcterms:modified xsi:type="dcterms:W3CDTF">2016-12-13T01:58:27Z</dcterms:modified>
</cp:coreProperties>
</file>